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1" r:id="rId11"/>
    <p:sldId id="268" r:id="rId12"/>
    <p:sldId id="273" r:id="rId13"/>
    <p:sldId id="274" r:id="rId14"/>
    <p:sldId id="276" r:id="rId15"/>
    <p:sldId id="270" r:id="rId16"/>
    <p:sldId id="272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18/06/2014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FC84-4ABB-4465-845C-D1D0DB03D3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560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B3B4368-9B86-4C82-AFD4-D94A39A9B807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6308DF2-2F62-4448-AC13-1993C4DA41EF}" type="slidenum">
              <a:rPr lang="en-GB" sz="1200"/>
              <a:pPr eaLnBrk="1" hangingPunct="1"/>
              <a:t>4</a:t>
            </a:fld>
            <a:endParaRPr lang="en-GB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B9B12B0-4836-4BE0-8E16-4C8ECD35126C}" type="slidenum">
              <a:rPr lang="en-GB" sz="1200"/>
              <a:pPr eaLnBrk="1" hangingPunct="1"/>
              <a:t>5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627339E-F87A-4A61-9766-6332BB912D45}" type="slidenum">
              <a:rPr lang="en-GB" sz="1200"/>
              <a:pPr eaLnBrk="1" hangingPunct="1"/>
              <a:t>6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C3EFE74-738D-43BF-A0F1-911FD92457E7}" type="slidenum">
              <a:rPr lang="en-GB" sz="1200"/>
              <a:pPr eaLnBrk="1" hangingPunct="1"/>
              <a:t>15</a:t>
            </a:fld>
            <a:endParaRPr lang="en-GB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18/06/2014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18/06/2014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ets.info/journals/5_3/moule.html" TargetMode="External"/><Relationship Id="rId4" Type="http://schemas.openxmlformats.org/officeDocument/2006/relationships/hyperlink" Target="http://learntech.uwe.ac.uk/da/Default.aspx?pageid=1446" TargetMode="External"/><Relationship Id="rId5" Type="http://schemas.openxmlformats.org/officeDocument/2006/relationships/image" Target="../media/image4.wmf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earntech.uwe.ac.uk/da/Default.aspx?pageid=144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j.com/content/326/7384/305.pdf+html" TargetMode="External"/><Relationship Id="rId4" Type="http://schemas.openxmlformats.org/officeDocument/2006/relationships/hyperlink" Target="http://learntech.uwe.ac.uk/da/Default.aspx?pageid=1447" TargetMode="External"/><Relationship Id="rId5" Type="http://schemas.openxmlformats.org/officeDocument/2006/relationships/image" Target="../media/image4.wmf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earntech.uwe.ac.uk/da/Default.aspx?pageid=144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0264410X13001333" TargetMode="External"/><Relationship Id="rId4" Type="http://schemas.openxmlformats.org/officeDocument/2006/relationships/hyperlink" Target="http://violentmetaphors.com/2013/09/08/an-example-of-how-to-read-a-vaccine-safety-study/" TargetMode="External"/><Relationship Id="rId5" Type="http://schemas.openxmlformats.org/officeDocument/2006/relationships/image" Target="../media/image4.wmf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olentmetaphors.com/2013/08/25/how-to-read-and-understand-a-scientific-paper-2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tphysiol.org/content/159/2/759" TargetMode="External"/><Relationship Id="rId4" Type="http://schemas.openxmlformats.org/officeDocument/2006/relationships/hyperlink" Target="http://journalaccess.aspb.org/CaseStudy/CaseStudy%20for%20How%20to%20Read%20a%20Sci%20Paper%20M%20Williams%20Mar%202013.pdf" TargetMode="External"/><Relationship Id="rId5" Type="http://schemas.openxmlformats.org/officeDocument/2006/relationships/image" Target="../media/image4.wmf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journalaccess.aspb.org/ReadaSciPaper/How%20to%20Read%20a%20Scientific%20Paper%20M%20Williams%20Mar%202013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ine.ox.ac.uk/bandolier/painres/download/whatis/What_is_critical_appraisal.pdf" TargetMode="External"/><Relationship Id="rId4" Type="http://schemas.openxmlformats.org/officeDocument/2006/relationships/hyperlink" Target="http://www.casp-uk.net/wp-content/uploads/2011/11/CASP-Cohort-Study-Checklist-31.05.13.pdf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journalaccess.aspb.org/ReadaSciPaper/How%20to%20Read%20a%20Scientific%20Paper%20M%20Williams%20Mar%202013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violentmetaphors.com/2013/08/25/how-to-read-and-understand-a-scientific-paper-2/" TargetMode="External"/><Relationship Id="rId4" Type="http://schemas.openxmlformats.org/officeDocument/2006/relationships/hyperlink" Target="http://learntech.uwe.ac.uk/da/Default.aspx?pageid=1444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sir.salford.ac.uk/12969/1/Evaluation_Tool_for_Quantitative_Research_Studies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/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15 Critical Appraisal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Raff’s advice on reading research articles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5252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Start with the introduction, not the abstract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Identify the big question in the field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Summarise the background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Identify the specific question(s) of the article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Identify the approach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Draw a diagram to represent each method used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Read and summarise each result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Evaluate whether the results answer the specific question(s)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Read the discussion/conclusion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Read the abstract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Find out what others say about the article</a:t>
            </a:r>
          </a:p>
          <a:p>
            <a:pPr marL="447675" indent="-447675">
              <a:lnSpc>
                <a:spcPct val="95000"/>
              </a:lnSpc>
              <a:buFont typeface="+mj-lt"/>
              <a:buAutoNum type="arabicPeriod"/>
            </a:pPr>
            <a:r>
              <a:rPr lang="en-GB" sz="2200" dirty="0" smtClean="0"/>
              <a:t>Evaluate the citations</a:t>
            </a:r>
          </a:p>
          <a:p>
            <a:pPr marL="354013" indent="-354013">
              <a:lnSpc>
                <a:spcPct val="95000"/>
              </a:lnSpc>
              <a:buFont typeface="+mj-lt"/>
              <a:buAutoNum type="arabicPeriod"/>
            </a:pP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828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4834880" cy="778098"/>
          </a:xfrm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157592" cy="403244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Use the critical </a:t>
            </a:r>
            <a:r>
              <a:rPr lang="en-GB" dirty="0"/>
              <a:t>framework given </a:t>
            </a:r>
            <a:r>
              <a:rPr lang="en-GB" dirty="0" smtClean="0"/>
              <a:t>at: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learntech.uwe.ac.uk/da/Default.aspx?pageid=1445</a:t>
            </a:r>
            <a:r>
              <a:rPr lang="en-GB" dirty="0" smtClean="0"/>
              <a:t> to review </a:t>
            </a:r>
            <a:r>
              <a:rPr lang="en-GB" dirty="0"/>
              <a:t>the </a:t>
            </a:r>
            <a:r>
              <a:rPr lang="en-GB" dirty="0" smtClean="0"/>
              <a:t>article: 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www.ifets.info/journals/5_3/moule.html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Compare your </a:t>
            </a:r>
            <a:r>
              <a:rPr lang="en-GB" dirty="0"/>
              <a:t>answers </a:t>
            </a:r>
            <a:r>
              <a:rPr lang="en-GB" dirty="0" smtClean="0"/>
              <a:t>with: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learntech.uwe.ac.uk/da/Default.aspx?pageid=1446</a:t>
            </a:r>
            <a:endParaRPr lang="en-GB" dirty="0"/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4066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en-GB" dirty="0"/>
              <a:t>Use the critical framework given at: </a:t>
            </a:r>
            <a:r>
              <a:rPr lang="en-GB" dirty="0">
                <a:hlinkClick r:id="rId2"/>
              </a:rPr>
              <a:t>http://learntech.uwe.ac.uk/da/Default.aspx?pageid=1445</a:t>
            </a:r>
            <a:r>
              <a:rPr lang="en-GB" dirty="0"/>
              <a:t> </a:t>
            </a:r>
            <a:r>
              <a:rPr lang="en-GB" dirty="0" smtClean="0"/>
              <a:t>to review </a:t>
            </a:r>
            <a:r>
              <a:rPr lang="en-GB" dirty="0"/>
              <a:t>this article: 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www.bmj.com/content/326/7384/305.pdf%2Bhtml</a:t>
            </a:r>
            <a:endParaRPr lang="en-GB" dirty="0" smtClean="0"/>
          </a:p>
          <a:p>
            <a:r>
              <a:rPr lang="en-GB" dirty="0"/>
              <a:t>Compare your answers with: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learntech.uwe.ac.uk/da/Default.aspx?pageid=1447</a:t>
            </a:r>
            <a:endParaRPr lang="en-GB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4834880" cy="778098"/>
          </a:xfrm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pic>
        <p:nvPicPr>
          <p:cNvPr id="5" name="Picture 4" descr="MCPE02604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67903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en-GB" dirty="0" smtClean="0"/>
              <a:t>Use </a:t>
            </a:r>
            <a:r>
              <a:rPr lang="en-GB" dirty="0"/>
              <a:t>Raff’s checklist: </a:t>
            </a:r>
            <a:r>
              <a:rPr lang="en-GB" dirty="0">
                <a:hlinkClick r:id="rId2"/>
              </a:rPr>
              <a:t>http://violentmetaphors.com/2013/08/25/how-to-read-and-understand-a-scientific-paper-2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to review </a:t>
            </a:r>
            <a:r>
              <a:rPr lang="en-GB" dirty="0"/>
              <a:t>this paper: </a:t>
            </a:r>
            <a:r>
              <a:rPr lang="en-GB" dirty="0">
                <a:hlinkClick r:id="rId3"/>
              </a:rPr>
              <a:t>http://www.sciencedirect.com/science/article/pii/S0264410X13001333</a:t>
            </a:r>
            <a:r>
              <a:rPr lang="en-GB" dirty="0" smtClean="0">
                <a:hlinkClick r:id="rId3"/>
              </a:rPr>
              <a:t>#</a:t>
            </a:r>
            <a:endParaRPr lang="en-GB" dirty="0" smtClean="0"/>
          </a:p>
          <a:p>
            <a:r>
              <a:rPr lang="en-GB" dirty="0" smtClean="0"/>
              <a:t>Compare your </a:t>
            </a:r>
            <a:r>
              <a:rPr lang="en-GB" dirty="0"/>
              <a:t>answers with: </a:t>
            </a:r>
            <a:r>
              <a:rPr lang="en-GB" dirty="0">
                <a:hlinkClick r:id="rId4"/>
              </a:rPr>
              <a:t>http://violentmetaphors.com/2013/09/08/an-example-of-how-to-read-a-vaccine-safety-study</a:t>
            </a:r>
            <a:r>
              <a:rPr lang="en-GB" dirty="0" smtClean="0">
                <a:hlinkClick r:id="rId4"/>
              </a:rPr>
              <a:t>/</a:t>
            </a:r>
            <a:endParaRPr lang="en-GB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11760" y="548680"/>
            <a:ext cx="483488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en-GB" b="1" smtClean="0"/>
              <a:t>Activity</a:t>
            </a:r>
            <a:endParaRPr lang="en-GB" b="1" dirty="0"/>
          </a:p>
        </p:txBody>
      </p:sp>
      <p:pic>
        <p:nvPicPr>
          <p:cNvPr id="5" name="Picture 4" descr="MCPE02604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8969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4824536" cy="1143000"/>
          </a:xfrm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Use the principles given in: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journalaccess.aspb.org/ReadaSciPaper/How%20to%20Read%20a%20Scientific%20Paper%20M%20Williams%20Mar%202013.pdf</a:t>
            </a:r>
            <a:r>
              <a:rPr lang="en-GB" dirty="0" smtClean="0"/>
              <a:t> to review </a:t>
            </a:r>
            <a:r>
              <a:rPr lang="en-GB" dirty="0"/>
              <a:t>this paper: 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www.plantphysiol.org/content/159/2/759</a:t>
            </a:r>
            <a:endParaRPr lang="en-GB" dirty="0" smtClean="0"/>
          </a:p>
          <a:p>
            <a:r>
              <a:rPr lang="en-GB" dirty="0" smtClean="0"/>
              <a:t>Compare </a:t>
            </a:r>
            <a:r>
              <a:rPr lang="en-GB" dirty="0"/>
              <a:t>your answers with pages 1-7 of: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journalaccess.aspb.org/CaseStudy/CaseStudy%20for%20How%20to%20Read%20a%20Sci%20Paper%20M%20Williams%20Mar%202013.pdf</a:t>
            </a:r>
            <a:endParaRPr lang="en-GB" dirty="0" smtClean="0"/>
          </a:p>
        </p:txBody>
      </p:sp>
      <p:pic>
        <p:nvPicPr>
          <p:cNvPr id="4" name="Picture 3" descr="MCPE02604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1755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5799" y="332656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464496"/>
          </a:xfrm>
        </p:spPr>
        <p:txBody>
          <a:bodyPr>
            <a:normAutofit/>
          </a:bodyPr>
          <a:lstStyle/>
          <a:p>
            <a:pPr marL="536575" indent="-536575">
              <a:lnSpc>
                <a:spcPct val="95000"/>
              </a:lnSpc>
              <a:spcBef>
                <a:spcPts val="600"/>
              </a:spcBef>
            </a:pPr>
            <a:r>
              <a:rPr lang="en-US" sz="3200" dirty="0" smtClean="0"/>
              <a:t>Critical appraisal is a valuable tool for systematically selecting and evaluating research studies</a:t>
            </a:r>
          </a:p>
          <a:p>
            <a:pPr marL="536575" indent="-536575">
              <a:lnSpc>
                <a:spcPct val="95000"/>
              </a:lnSpc>
              <a:spcBef>
                <a:spcPts val="600"/>
              </a:spcBef>
            </a:pPr>
            <a:r>
              <a:rPr lang="en-US" sz="3200" dirty="0" smtClean="0"/>
              <a:t>Critical appraisal involves evaluating the </a:t>
            </a:r>
            <a:r>
              <a:rPr lang="en-GB" sz="3200" dirty="0" smtClean="0"/>
              <a:t>validity</a:t>
            </a:r>
            <a:r>
              <a:rPr lang="en-GB" sz="3200" dirty="0"/>
              <a:t>, </a:t>
            </a:r>
            <a:r>
              <a:rPr lang="en-GB" sz="3200" dirty="0" smtClean="0"/>
              <a:t>results and applicability of research</a:t>
            </a: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482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Bibliography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47861"/>
            <a:ext cx="8507288" cy="5145435"/>
          </a:xfrm>
        </p:spPr>
        <p:txBody>
          <a:bodyPr>
            <a:noAutofit/>
          </a:bodyPr>
          <a:lstStyle/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/>
              <a:t>American Society of Plant Biologists </a:t>
            </a:r>
            <a:r>
              <a:rPr lang="en-GB" sz="2400" dirty="0" smtClean="0"/>
              <a:t>(2013) </a:t>
            </a:r>
            <a:r>
              <a:rPr lang="en-GB" sz="2400" i="1" dirty="0"/>
              <a:t>How to Read a Scientific </a:t>
            </a:r>
            <a:r>
              <a:rPr lang="en-GB" sz="2400" i="1" dirty="0" smtClean="0"/>
              <a:t>Paper</a:t>
            </a:r>
            <a:r>
              <a:rPr lang="en-GB" sz="2400" dirty="0" smtClean="0"/>
              <a:t>. [pdf] Available at</a:t>
            </a:r>
            <a:r>
              <a:rPr lang="en-GB" sz="2400" dirty="0"/>
              <a:t>: </a:t>
            </a:r>
            <a:r>
              <a:rPr lang="en-GB" sz="2400" dirty="0">
                <a:hlinkClick r:id="rId2"/>
              </a:rPr>
              <a:t>http://</a:t>
            </a:r>
            <a:r>
              <a:rPr lang="en-GB" sz="2400" dirty="0" smtClean="0">
                <a:hlinkClick r:id="rId2"/>
              </a:rPr>
              <a:t>journalaccess.aspb.org/ReadaSciPaper/How%20to%20Read%20a%20Scientific%20Paper%20M%20Williams%20Mar%202013.pdf</a:t>
            </a:r>
            <a:r>
              <a:rPr lang="en-GB" sz="2400" dirty="0" smtClean="0"/>
              <a:t> [</a:t>
            </a:r>
            <a:r>
              <a:rPr lang="en-GB" sz="2400" dirty="0"/>
              <a:t>Accessed 8/01/14].</a:t>
            </a:r>
          </a:p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 smtClean="0"/>
              <a:t>Burls</a:t>
            </a:r>
            <a:r>
              <a:rPr lang="en-GB" sz="2400" dirty="0"/>
              <a:t>, A. (2009) </a:t>
            </a:r>
            <a:r>
              <a:rPr lang="en-GB" sz="2400" i="1" dirty="0"/>
              <a:t>What is critical appraisal?</a:t>
            </a:r>
            <a:r>
              <a:rPr lang="en-GB" sz="2400" dirty="0"/>
              <a:t> </a:t>
            </a:r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ed. Hayward </a:t>
            </a:r>
            <a:r>
              <a:rPr lang="en-GB" sz="2400" dirty="0"/>
              <a:t>Medical Communications, No. NPR09/1113. [pdf] Available at: </a:t>
            </a:r>
            <a:r>
              <a:rPr lang="en-GB" sz="2400" dirty="0">
                <a:hlinkClick r:id="rId3"/>
              </a:rPr>
              <a:t>www.medicine.ox.ac.uk/bandolier/painres/download/whatis/What_is_critical_appraisal.pdf</a:t>
            </a:r>
            <a:r>
              <a:rPr lang="en-GB" sz="2400" dirty="0"/>
              <a:t> [Accessed 8/01/14].</a:t>
            </a:r>
          </a:p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 smtClean="0"/>
              <a:t>Critical </a:t>
            </a:r>
            <a:r>
              <a:rPr lang="en-GB" sz="2400" dirty="0"/>
              <a:t>Appraisal Skills </a:t>
            </a:r>
            <a:r>
              <a:rPr lang="en-GB" sz="2400" dirty="0" smtClean="0"/>
              <a:t>Programme (2013</a:t>
            </a:r>
            <a:r>
              <a:rPr lang="en-GB" sz="2400" dirty="0"/>
              <a:t>) </a:t>
            </a:r>
            <a:r>
              <a:rPr lang="en-GB" sz="2400" i="1" dirty="0"/>
              <a:t>12 questions to help you make sense of cohort study</a:t>
            </a:r>
            <a:r>
              <a:rPr lang="en-GB" sz="2400" dirty="0"/>
              <a:t>. </a:t>
            </a:r>
            <a:r>
              <a:rPr lang="en-GB" sz="2400" dirty="0" smtClean="0"/>
              <a:t>[pdf] Available at: </a:t>
            </a:r>
            <a:r>
              <a:rPr lang="en-GB" sz="2400" dirty="0" smtClean="0">
                <a:hlinkClick r:id="rId4"/>
              </a:rPr>
              <a:t>http://www.casp-uk.net/wp-content/uploads/2011/11/CASP-Cohort-Study-Checklist-31.05.13.pdf</a:t>
            </a:r>
            <a:r>
              <a:rPr lang="en-GB" sz="2400" dirty="0" smtClean="0"/>
              <a:t> [Accessed 8/01/14].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21781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Bibliography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/>
              <a:t>Long, A. (n. d.) </a:t>
            </a:r>
            <a:r>
              <a:rPr lang="en-GB" sz="2400" i="1" dirty="0"/>
              <a:t>Evaluation Tool for Quantitative Research Studies</a:t>
            </a:r>
            <a:r>
              <a:rPr lang="en-GB" sz="2400" dirty="0"/>
              <a:t>. [pdf] Available at: </a:t>
            </a:r>
            <a:r>
              <a:rPr lang="en-GB" sz="2400" dirty="0">
                <a:hlinkClick r:id="rId2"/>
              </a:rPr>
              <a:t>http://usir.salford.ac.uk/12969/1/Evaluation_Tool_for_Quantitative_Research_Studies.pdf</a:t>
            </a:r>
            <a:r>
              <a:rPr lang="en-GB" sz="2400" dirty="0"/>
              <a:t> [Accessed 8/01/14].</a:t>
            </a:r>
          </a:p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 smtClean="0"/>
              <a:t>Raff</a:t>
            </a:r>
            <a:r>
              <a:rPr lang="en-GB" sz="2400" dirty="0"/>
              <a:t>, J. (2013) </a:t>
            </a:r>
            <a:r>
              <a:rPr lang="en-GB" sz="2400" i="1" dirty="0"/>
              <a:t>How to read and understand a scientific paper: a guide for non-scientists</a:t>
            </a:r>
            <a:r>
              <a:rPr lang="en-GB" sz="2400" dirty="0"/>
              <a:t>. Available at: </a:t>
            </a:r>
            <a:r>
              <a:rPr lang="en-GB" sz="2400" dirty="0">
                <a:hlinkClick r:id="rId3"/>
              </a:rPr>
              <a:t>http://violentmetaphors.com/2013/08/25/how-to-read-and-understand-a-scientific-paper-2/</a:t>
            </a:r>
            <a:r>
              <a:rPr lang="en-GB" sz="2400" dirty="0"/>
              <a:t> [Accessed 8/01/14].</a:t>
            </a:r>
          </a:p>
          <a:p>
            <a:pPr marL="715963" indent="-715963">
              <a:lnSpc>
                <a:spcPct val="90000"/>
              </a:lnSpc>
              <a:spcBef>
                <a:spcPts val="500"/>
              </a:spcBef>
              <a:buNone/>
            </a:pPr>
            <a:r>
              <a:rPr lang="en-GB" sz="2400" dirty="0"/>
              <a:t>University of the West of England (2014) </a:t>
            </a:r>
            <a:r>
              <a:rPr lang="en-GB" sz="2400" i="1" dirty="0"/>
              <a:t>Data Analysis: Critical appraisal</a:t>
            </a:r>
            <a:r>
              <a:rPr lang="en-GB" sz="2400" dirty="0"/>
              <a:t>. Available at: </a:t>
            </a:r>
            <a:r>
              <a:rPr lang="en-GB" sz="2400" dirty="0">
                <a:hlinkClick r:id="rId4"/>
              </a:rPr>
              <a:t>http://learntech.uwe.ac.uk/da/Default.aspx?pageid=1444</a:t>
            </a:r>
            <a:r>
              <a:rPr lang="en-GB" sz="2400" dirty="0"/>
              <a:t> [Accessed 8/01/14</a:t>
            </a:r>
            <a:r>
              <a:rPr lang="en-GB" sz="2400" dirty="0" smtClean="0"/>
              <a:t>].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6674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Critical appraisal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4"/>
            <a:ext cx="8229600" cy="4608512"/>
          </a:xfrm>
        </p:spPr>
        <p:txBody>
          <a:bodyPr>
            <a:normAutofit/>
          </a:bodyPr>
          <a:lstStyle/>
          <a:p>
            <a:r>
              <a:rPr lang="en-GB" dirty="0" smtClean="0"/>
              <a:t>What is critical appraisal?</a:t>
            </a:r>
          </a:p>
          <a:p>
            <a:r>
              <a:rPr lang="en-GB" dirty="0" smtClean="0"/>
              <a:t>Methods</a:t>
            </a:r>
          </a:p>
          <a:p>
            <a:r>
              <a:rPr lang="en-GB" dirty="0" smtClean="0"/>
              <a:t>Categories of questions:</a:t>
            </a:r>
          </a:p>
          <a:p>
            <a:pPr marL="985838" lvl="1"/>
            <a:r>
              <a:rPr lang="en-GB" dirty="0" smtClean="0"/>
              <a:t>Screening questions</a:t>
            </a:r>
          </a:p>
          <a:p>
            <a:pPr marL="985838" lvl="1"/>
            <a:r>
              <a:rPr lang="en-GB" dirty="0" smtClean="0"/>
              <a:t>Design/method questions</a:t>
            </a:r>
          </a:p>
          <a:p>
            <a:pPr marL="985838" lvl="1"/>
            <a:r>
              <a:rPr lang="en-GB" dirty="0" smtClean="0"/>
              <a:t>Results questions</a:t>
            </a:r>
          </a:p>
          <a:p>
            <a:pPr marL="985838" lvl="1"/>
            <a:r>
              <a:rPr lang="en-GB" dirty="0" smtClean="0"/>
              <a:t>Applicability questions</a:t>
            </a:r>
          </a:p>
          <a:p>
            <a:r>
              <a:rPr lang="en-GB" dirty="0" smtClean="0"/>
              <a:t>Raff’s </a:t>
            </a:r>
            <a:r>
              <a:rPr lang="en-GB" dirty="0"/>
              <a:t>advice on reading research articles</a:t>
            </a:r>
            <a:endParaRPr lang="en-GB" dirty="0" smtClean="0"/>
          </a:p>
          <a:p>
            <a:r>
              <a:rPr lang="en-GB" dirty="0" smtClean="0"/>
              <a:t>Activities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840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1062" cy="857250"/>
          </a:xfrm>
        </p:spPr>
        <p:txBody>
          <a:bodyPr/>
          <a:lstStyle/>
          <a:p>
            <a:pPr algn="ctr"/>
            <a:r>
              <a:rPr lang="en-GB" dirty="0" smtClean="0"/>
              <a:t>What is critical appraisal?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992888" cy="4536504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The process of assessing and interpreting published evidence by </a:t>
            </a:r>
            <a:r>
              <a:rPr lang="en-GB" sz="2800" b="1" dirty="0" smtClean="0"/>
              <a:t>systematically</a:t>
            </a:r>
            <a:r>
              <a:rPr lang="en-GB" sz="2800" dirty="0" smtClean="0"/>
              <a:t> considering its validity, relevance and results</a:t>
            </a:r>
          </a:p>
          <a:p>
            <a:pPr marL="447675" indent="-447675"/>
            <a:r>
              <a:rPr lang="en-GB" sz="2800" dirty="0" smtClean="0"/>
              <a:t>Developed in medical research – motivated by biased / poor quality reviews</a:t>
            </a:r>
            <a:endParaRPr lang="en-GB" sz="2400" dirty="0" smtClean="0"/>
          </a:p>
          <a:p>
            <a:pPr marL="447675" indent="-447675"/>
            <a:r>
              <a:rPr lang="en-GB" sz="2800" dirty="0" smtClean="0"/>
              <a:t>Targets of critical appraisal:</a:t>
            </a:r>
          </a:p>
          <a:p>
            <a:pPr lvl="1"/>
            <a:r>
              <a:rPr lang="en-GB" sz="2400" dirty="0" smtClean="0"/>
              <a:t>Original quantitative studies (primary studies, original research)</a:t>
            </a:r>
          </a:p>
          <a:p>
            <a:pPr lvl="1"/>
            <a:r>
              <a:rPr lang="en-GB" sz="2400" dirty="0" smtClean="0"/>
              <a:t>Reviews (meta analyses, secondary studies)</a:t>
            </a:r>
          </a:p>
          <a:p>
            <a:pPr lvl="1"/>
            <a:r>
              <a:rPr lang="en-GB" sz="2400" dirty="0" smtClean="0"/>
              <a:t>Original qualitative studies (less data driven)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551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43875" cy="69611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Categories of questions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8134672" cy="4968552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Screening questions:</a:t>
            </a:r>
          </a:p>
          <a:p>
            <a:pPr marL="985838" lvl="1" defTabSz="989013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Do I need to pursue this paper?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Design/method questions:</a:t>
            </a:r>
          </a:p>
          <a:p>
            <a:pPr marL="985838" lvl="1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How was the data collected?</a:t>
            </a:r>
          </a:p>
          <a:p>
            <a:pPr marL="985838" lvl="1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How was the data analysis method chosen?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Results questions:</a:t>
            </a:r>
          </a:p>
          <a:p>
            <a:pPr marL="985838" lvl="1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Are results clearly stated and supported by the analysis?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Applicability questions:</a:t>
            </a:r>
          </a:p>
          <a:p>
            <a:pPr marL="985838" lvl="1">
              <a:lnSpc>
                <a:spcPct val="95000"/>
              </a:lnSpc>
              <a:spcBef>
                <a:spcPts val="600"/>
              </a:spcBef>
            </a:pPr>
            <a:r>
              <a:rPr lang="en-GB" dirty="0" smtClean="0"/>
              <a:t>Are the results helpful to you?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925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Screening questions: </a:t>
            </a:r>
            <a:r>
              <a:rPr lang="en-GB" sz="4000" dirty="0"/>
              <a:t>Are the results of the study valid?</a:t>
            </a:r>
            <a:endParaRPr lang="en-GB" sz="40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</p:spPr>
        <p:txBody>
          <a:bodyPr/>
          <a:lstStyle/>
          <a:p>
            <a:pPr marL="447675" indent="-447675">
              <a:spcBef>
                <a:spcPts val="600"/>
              </a:spcBef>
              <a:buFont typeface="+mj-lt"/>
              <a:buAutoNum type="arabicPeriod"/>
            </a:pPr>
            <a:r>
              <a:rPr lang="en-GB" sz="2800" dirty="0" smtClean="0"/>
              <a:t>Did </a:t>
            </a:r>
            <a:r>
              <a:rPr lang="en-GB" sz="2800" dirty="0"/>
              <a:t>the </a:t>
            </a:r>
            <a:r>
              <a:rPr lang="en-GB" sz="2800" dirty="0" smtClean="0"/>
              <a:t>research address </a:t>
            </a:r>
            <a:r>
              <a:rPr lang="en-GB" sz="2800" dirty="0"/>
              <a:t>a clearly focused </a:t>
            </a:r>
            <a:r>
              <a:rPr lang="en-GB" sz="2800" dirty="0" smtClean="0"/>
              <a:t>question in </a:t>
            </a:r>
            <a:r>
              <a:rPr lang="en-GB" sz="2800" dirty="0"/>
              <a:t>terms of:</a:t>
            </a:r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The </a:t>
            </a:r>
            <a:r>
              <a:rPr lang="en-GB" sz="2400" dirty="0"/>
              <a:t>population studied</a:t>
            </a:r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The action carried out</a:t>
            </a:r>
            <a:endParaRPr lang="en-GB" sz="2400" dirty="0"/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The </a:t>
            </a:r>
            <a:r>
              <a:rPr lang="en-GB" sz="2400" dirty="0"/>
              <a:t>outcomes </a:t>
            </a:r>
            <a:r>
              <a:rPr lang="en-GB" sz="2400" dirty="0" smtClean="0"/>
              <a:t>considered</a:t>
            </a:r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The comparisons being made</a:t>
            </a:r>
            <a:endParaRPr lang="en-GB" sz="2400" dirty="0"/>
          </a:p>
          <a:p>
            <a:pPr marL="447675" indent="-447675">
              <a:spcBef>
                <a:spcPts val="600"/>
              </a:spcBef>
              <a:buFont typeface="+mj-lt"/>
              <a:buAutoNum type="arabicPeriod"/>
            </a:pPr>
            <a:r>
              <a:rPr lang="en-GB" sz="2800" dirty="0" smtClean="0"/>
              <a:t>Did </a:t>
            </a:r>
            <a:r>
              <a:rPr lang="en-GB" sz="2800" dirty="0"/>
              <a:t>the authors use the right type of </a:t>
            </a:r>
            <a:r>
              <a:rPr lang="en-GB" sz="2800" dirty="0" smtClean="0"/>
              <a:t>study? The </a:t>
            </a:r>
            <a:r>
              <a:rPr lang="en-GB" sz="2800" dirty="0"/>
              <a:t>right type of study would:</a:t>
            </a:r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Address </a:t>
            </a:r>
            <a:r>
              <a:rPr lang="en-GB" sz="2400" dirty="0"/>
              <a:t>the research question</a:t>
            </a:r>
          </a:p>
          <a:p>
            <a:pPr marL="895350" lvl="1" indent="-355600">
              <a:spcBef>
                <a:spcPts val="600"/>
              </a:spcBef>
            </a:pPr>
            <a:r>
              <a:rPr lang="en-GB" sz="2400" dirty="0" smtClean="0"/>
              <a:t>Have </a:t>
            </a:r>
            <a:r>
              <a:rPr lang="en-GB" sz="2400" dirty="0"/>
              <a:t>an appropriate study </a:t>
            </a:r>
            <a:r>
              <a:rPr lang="en-GB" sz="2400" dirty="0" smtClean="0"/>
              <a:t>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292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Screening results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133850"/>
          </a:xfrm>
        </p:spPr>
        <p:txBody>
          <a:bodyPr/>
          <a:lstStyle/>
          <a:p>
            <a:pPr marL="541338" lvl="1" indent="-541338">
              <a:buFont typeface="Wingdings" pitchFamily="2" charset="2"/>
              <a:buChar char="q"/>
            </a:pPr>
            <a:r>
              <a:rPr lang="en-GB" sz="3200" dirty="0" smtClean="0"/>
              <a:t>If the answer to both screening questions is “yes”:</a:t>
            </a:r>
          </a:p>
          <a:p>
            <a:pPr marL="1165225" lvl="2" indent="-363538">
              <a:buFont typeface="Wingdings" pitchFamily="2" charset="2"/>
              <a:buChar char="Ø"/>
            </a:pPr>
            <a:r>
              <a:rPr lang="en-GB" sz="2800" dirty="0" smtClean="0"/>
              <a:t>Continue on to the other categories of questions as you appraise the article</a:t>
            </a:r>
          </a:p>
          <a:p>
            <a:pPr marL="541338" lvl="1" indent="-541338">
              <a:buFont typeface="Wingdings" pitchFamily="2" charset="2"/>
              <a:buChar char="q"/>
            </a:pPr>
            <a:r>
              <a:rPr lang="en-GB" sz="3200" dirty="0" smtClean="0"/>
              <a:t>If the answer either questions is “no” then your time will probably be better spent elsewhere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501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Design/method questions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68552"/>
          </a:xfrm>
        </p:spPr>
        <p:txBody>
          <a:bodyPr/>
          <a:lstStyle/>
          <a:p>
            <a:pPr marL="354013" indent="-354013"/>
            <a:r>
              <a:rPr lang="en-GB" sz="2400" dirty="0"/>
              <a:t>Is the research design clearly </a:t>
            </a:r>
            <a:r>
              <a:rPr lang="en-GB" sz="2400" dirty="0" smtClean="0"/>
              <a:t>described?</a:t>
            </a:r>
          </a:p>
          <a:p>
            <a:pPr marL="354013" indent="-354013"/>
            <a:r>
              <a:rPr lang="en-GB" sz="2400" dirty="0" smtClean="0"/>
              <a:t>Are </a:t>
            </a:r>
            <a:r>
              <a:rPr lang="en-GB" sz="2400" dirty="0"/>
              <a:t>the research methods appropriate for the topic being </a:t>
            </a:r>
            <a:r>
              <a:rPr lang="en-GB" sz="2400" dirty="0" smtClean="0"/>
              <a:t>investigated?</a:t>
            </a:r>
          </a:p>
          <a:p>
            <a:pPr marL="354013" indent="-354013"/>
            <a:r>
              <a:rPr lang="en-GB" sz="2400" dirty="0" smtClean="0"/>
              <a:t>Are </a:t>
            </a:r>
            <a:r>
              <a:rPr lang="en-GB" sz="2400" dirty="0"/>
              <a:t>any advantages or disadvantages of the design acknowledged by the researchers?</a:t>
            </a:r>
          </a:p>
          <a:p>
            <a:pPr marL="354013" indent="-354013"/>
            <a:r>
              <a:rPr lang="en-GB" sz="2400" dirty="0"/>
              <a:t>Is there a clear statement about who participated in the </a:t>
            </a:r>
            <a:r>
              <a:rPr lang="en-GB" sz="2400" dirty="0" smtClean="0"/>
              <a:t>research?</a:t>
            </a:r>
          </a:p>
          <a:p>
            <a:pPr marL="354013" indent="-354013"/>
            <a:r>
              <a:rPr lang="en-GB" sz="2400" dirty="0" smtClean="0"/>
              <a:t>Is </a:t>
            </a:r>
            <a:r>
              <a:rPr lang="en-GB" sz="2400" dirty="0"/>
              <a:t>there a clear statement about how the participants were </a:t>
            </a:r>
            <a:r>
              <a:rPr lang="en-GB" sz="2400" dirty="0" smtClean="0"/>
              <a:t>selected?</a:t>
            </a:r>
          </a:p>
          <a:p>
            <a:pPr marL="354013" indent="-354013"/>
            <a:r>
              <a:rPr lang="en-GB" sz="2400" dirty="0" smtClean="0"/>
              <a:t>Is </a:t>
            </a:r>
            <a:r>
              <a:rPr lang="en-GB" sz="2400" dirty="0"/>
              <a:t>the selection of participants appropriate to the </a:t>
            </a:r>
            <a:r>
              <a:rPr lang="en-GB" sz="2400" dirty="0" smtClean="0"/>
              <a:t>design?</a:t>
            </a:r>
          </a:p>
          <a:p>
            <a:pPr marL="354013" indent="-354013"/>
            <a:r>
              <a:rPr lang="en-GB" sz="2400" dirty="0" smtClean="0"/>
              <a:t>Is </a:t>
            </a:r>
            <a:r>
              <a:rPr lang="en-GB" sz="2400" dirty="0"/>
              <a:t>there a clear statement about the number of people taking part in the research</a:t>
            </a:r>
            <a:r>
              <a:rPr lang="en-GB" sz="2400" dirty="0" smtClean="0"/>
              <a:t>?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12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Results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680520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Is the presentation of results clear and </a:t>
            </a:r>
            <a:r>
              <a:rPr lang="en-GB" sz="2800" dirty="0" smtClean="0"/>
              <a:t>unambiguous?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Are </a:t>
            </a:r>
            <a:r>
              <a:rPr lang="en-GB" sz="2800" dirty="0"/>
              <a:t>all the results </a:t>
            </a:r>
            <a:r>
              <a:rPr lang="en-GB" sz="2800" dirty="0" smtClean="0"/>
              <a:t>presented?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Do </a:t>
            </a:r>
            <a:r>
              <a:rPr lang="en-GB" sz="2800" dirty="0"/>
              <a:t>the tables and charts used give a clear picture of the sample data and </a:t>
            </a:r>
            <a:r>
              <a:rPr lang="en-GB" sz="2800" dirty="0" smtClean="0"/>
              <a:t>results?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Are </a:t>
            </a:r>
            <a:r>
              <a:rPr lang="en-GB" sz="2800" dirty="0"/>
              <a:t>the charts used appropriate</a:t>
            </a:r>
            <a:r>
              <a:rPr lang="en-GB" sz="2800" dirty="0" smtClean="0"/>
              <a:t>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Are </a:t>
            </a:r>
            <a:r>
              <a:rPr lang="en-GB" sz="2800" dirty="0"/>
              <a:t>the tables easy to </a:t>
            </a:r>
            <a:r>
              <a:rPr lang="en-GB" sz="2800" dirty="0" smtClean="0"/>
              <a:t>use?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If </a:t>
            </a:r>
            <a:r>
              <a:rPr lang="en-GB" sz="2800" dirty="0"/>
              <a:t>percentages are recorded, are actual numbers also clearly </a:t>
            </a:r>
            <a:r>
              <a:rPr lang="en-GB" sz="2800" dirty="0" smtClean="0"/>
              <a:t>shown?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Are </a:t>
            </a:r>
            <a:r>
              <a:rPr lang="en-GB" sz="2800" dirty="0"/>
              <a:t>results of tests interpreted rightly?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3980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/>
          <a:lstStyle/>
          <a:p>
            <a:r>
              <a:rPr lang="en-GB" dirty="0" smtClean="0"/>
              <a:t>Applicability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09306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What is the context of this research?</a:t>
            </a:r>
          </a:p>
          <a:p>
            <a:pPr marL="447675" indent="-447675"/>
            <a:r>
              <a:rPr lang="en-GB" sz="2800" dirty="0" smtClean="0"/>
              <a:t>How generalizable are its findings within this context?</a:t>
            </a:r>
          </a:p>
          <a:p>
            <a:pPr marL="447675" indent="-447675"/>
            <a:r>
              <a:rPr lang="en-GB" sz="2800" dirty="0" smtClean="0"/>
              <a:t>What is your context?</a:t>
            </a:r>
          </a:p>
          <a:p>
            <a:pPr marL="447675" indent="-447675"/>
            <a:r>
              <a:rPr lang="en-GB" sz="2800" dirty="0" smtClean="0"/>
              <a:t>What are the similarities/differences between these contexts?</a:t>
            </a:r>
          </a:p>
          <a:p>
            <a:pPr marL="447675" indent="-447675"/>
            <a:r>
              <a:rPr lang="en-GB" sz="2800" dirty="0" smtClean="0"/>
              <a:t>How generalizable are the findings to your context?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440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1407</Words>
  <Application>Microsoft Macintosh PowerPoint</Application>
  <PresentationFormat>On-screen Show (4:3)</PresentationFormat>
  <Paragraphs>194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Statistical Methods 15 Critical Appraisal</vt:lpstr>
      <vt:lpstr>Critical appraisal</vt:lpstr>
      <vt:lpstr>What is critical appraisal?</vt:lpstr>
      <vt:lpstr>Categories of questions</vt:lpstr>
      <vt:lpstr>Screening questions: Are the results of the study valid?</vt:lpstr>
      <vt:lpstr>Screening results</vt:lpstr>
      <vt:lpstr>Design/method questions</vt:lpstr>
      <vt:lpstr>Results questions</vt:lpstr>
      <vt:lpstr>Applicability questions</vt:lpstr>
      <vt:lpstr>Raff’s advice on reading research articles</vt:lpstr>
      <vt:lpstr>Activity</vt:lpstr>
      <vt:lpstr>Activity</vt:lpstr>
      <vt:lpstr>PowerPoint Presentation</vt:lpstr>
      <vt:lpstr>Activity</vt:lpstr>
      <vt:lpstr>Recap</vt:lpstr>
      <vt:lpstr>Bibliography</vt:lpstr>
      <vt:lpstr>Bibliography (2)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24</cp:revision>
  <dcterms:created xsi:type="dcterms:W3CDTF">2013-10-23T13:04:34Z</dcterms:created>
  <dcterms:modified xsi:type="dcterms:W3CDTF">2014-06-18T10:51:43Z</dcterms:modified>
</cp:coreProperties>
</file>