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7"/>
  </p:notesMasterIdLst>
  <p:sldIdLst>
    <p:sldId id="258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0" r:id="rId21"/>
    <p:sldId id="281" r:id="rId22"/>
    <p:sldId id="283" r:id="rId23"/>
    <p:sldId id="284" r:id="rId24"/>
    <p:sldId id="285" r:id="rId25"/>
    <p:sldId id="286" r:id="rId26"/>
    <p:sldId id="287" r:id="rId27"/>
    <p:sldId id="288" r:id="rId28"/>
    <p:sldId id="296" r:id="rId29"/>
    <p:sldId id="289" r:id="rId30"/>
    <p:sldId id="290" r:id="rId31"/>
    <p:sldId id="291" r:id="rId32"/>
    <p:sldId id="292" r:id="rId33"/>
    <p:sldId id="293" r:id="rId34"/>
    <p:sldId id="294" r:id="rId35"/>
    <p:sldId id="295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1037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CAFFCF-1A6F-4750-ACA9-39E165BB9A75}" type="datetimeFigureOut">
              <a:rPr lang="en-GB" smtClean="0"/>
              <a:t>13/04/2016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121A99-A93A-4D7B-A457-61E9228373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32000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52761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AFBB3-4079-483F-A61B-409FDAE2BCAA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61303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AFBB3-4079-483F-A61B-409FDAE2BCAA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4938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AFBB3-4079-483F-A61B-409FDAE2BCAA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68473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52506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AFBB3-4079-483F-A61B-409FDAE2BCAA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903823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AFBB3-4079-483F-A61B-409FDAE2BCAA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191193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AFBB3-4079-483F-A61B-409FDAE2BCAA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602930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AFBB3-4079-483F-A61B-409FDAE2BCAA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472206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0C2CB7B-94DC-4E9B-BC5C-3161978C202C}" type="slidenum">
              <a:rPr lang="en-GB" smtClean="0"/>
              <a:pPr/>
              <a:t>34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01601334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83757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0C2CB7B-94DC-4E9B-BC5C-3161978C202C}" type="slidenum">
              <a:rPr lang="en-GB" smtClean="0"/>
              <a:pPr/>
              <a:t>2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3654777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95713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8864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59174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69285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4461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48539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Illustrate the</a:t>
            </a:r>
            <a:r>
              <a:rPr lang="en-US" baseline="0" dirty="0" smtClean="0"/>
              <a:t> steps to learning about the Mann-Whitney test for two independent samples.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5B8776-F575-49C0-9806-C13389D81CC6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93993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69D90-BAEB-4A95-BC27-91A86CFD8E13}" type="datetime1">
              <a:rPr lang="en-GB" smtClean="0"/>
              <a:t>13/04/2016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7641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25084-192F-4862-802E-769C27BBDB14}" type="datetime1">
              <a:rPr lang="en-GB" smtClean="0"/>
              <a:t>13/04/2016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3276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242D9-63F6-49EC-BEF2-27B39F02621B}" type="datetime1">
              <a:rPr lang="en-GB" smtClean="0"/>
              <a:t>13/04/2016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0760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C2ACE-B08C-432B-90F0-787A1CCD38C3}" type="datetime1">
              <a:rPr lang="en-GB" smtClean="0"/>
              <a:t>13/04/2016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569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71874-DF39-4C2E-A080-F4879A3754EF}" type="datetime1">
              <a:rPr lang="en-GB" smtClean="0"/>
              <a:t>13/04/2016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6488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AE13C-1FDF-46D6-BA0C-0CF8DC3DF2FC}" type="datetime1">
              <a:rPr lang="en-GB" smtClean="0"/>
              <a:t>13/04/2016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46492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31883-A96A-44D5-B9FC-CE19D431AB5C}" type="datetime1">
              <a:rPr lang="en-GB" smtClean="0"/>
              <a:t>13/04/2016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08616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4F50A-15A2-42B2-A35B-FDB94E65555A}" type="datetime1">
              <a:rPr lang="en-GB" smtClean="0"/>
              <a:t>13/04/2016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12331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C5710-F28D-4534-A57B-BEE09E2F821C}" type="datetime1">
              <a:rPr lang="en-GB" smtClean="0"/>
              <a:t>13/04/2016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author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9661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0F774-7D4D-45C4-8F1F-D26225330C57}" type="datetime1">
              <a:rPr lang="en-GB" smtClean="0"/>
              <a:t>13/04/2016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27368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04DB1-BD31-4226-995E-D010C07A26A6}" type="datetime1">
              <a:rPr lang="en-GB" smtClean="0"/>
              <a:t>13/04/2016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7244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3092FE-9BB1-43B0-95B5-8CC5C89352CB}" type="datetime1">
              <a:rPr lang="en-GB" smtClean="0"/>
              <a:t>13/04/2016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5612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 Black" panose="020B0A04020102020204" pitchFamily="34" charset="0"/>
          <a:ea typeface="+mj-ea"/>
          <a:cs typeface="+mj-cs"/>
        </a:defRPr>
      </a:lvl1pPr>
    </p:titleStyle>
    <p:bodyStyle>
      <a:lvl1pPr marL="447675" indent="-447675" algn="l" defTabSz="914400" rtl="0" eaLnBrk="1" latinLnBrk="0" hangingPunct="1">
        <a:spcBef>
          <a:spcPts val="600"/>
        </a:spcBef>
        <a:buFont typeface="Wingdings" panose="05000000000000000000" pitchFamily="2" charset="2"/>
        <a:buChar char="q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895350" indent="-355600" algn="l" defTabSz="914400" rtl="0" eaLnBrk="1" latinLnBrk="0" hangingPunct="1">
        <a:spcBef>
          <a:spcPts val="600"/>
        </a:spcBef>
        <a:buFont typeface="Wingdings" panose="05000000000000000000" pitchFamily="2" charset="2"/>
        <a:buChar char="Ø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ts val="6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ts val="6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ts val="6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5.w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tatstutor.ac.uk/topics/chi-squared-tests-of-association/calculating-expected-frequencies-in-two-way/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hyperlink" Target="http://www.statstutor.ac.uk/topics/nonparametric-methods/wilcoxon-mann-whitney-test/" TargetMode="External"/><Relationship Id="rId4" Type="http://schemas.openxmlformats.org/officeDocument/2006/relationships/hyperlink" Target="http://www.statstutor.ac.uk/topics/chi-squared-tests-of-association/chi-squared-tests-for-two-way-tables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90357" y="2132856"/>
            <a:ext cx="8208912" cy="2304256"/>
          </a:xfrm>
        </p:spPr>
        <p:txBody>
          <a:bodyPr>
            <a:noAutofit/>
          </a:bodyPr>
          <a:lstStyle/>
          <a:p>
            <a:r>
              <a:rPr lang="en-US" sz="4800" dirty="0" smtClean="0"/>
              <a:t>Statistical Methods</a:t>
            </a:r>
            <a:r>
              <a:rPr lang="en-US" sz="4800" dirty="0"/>
              <a:t/>
            </a:r>
            <a:br>
              <a:rPr lang="en-US" sz="4800" dirty="0"/>
            </a:br>
            <a:r>
              <a:rPr lang="en-US" sz="4800" dirty="0"/>
              <a:t>9. Nonparametric Testing</a:t>
            </a:r>
            <a:endParaRPr lang="en-US" sz="48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4964916"/>
            <a:ext cx="2457450" cy="933450"/>
          </a:xfrm>
          <a:prstGeom prst="rect">
            <a:avLst/>
          </a:prstGeom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288658" y="4953942"/>
            <a:ext cx="60835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Based on materials provided by Coventry University and Loughborough University under a National HE STEM Programme Practice Transfer Adopters grant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6624" y="358541"/>
            <a:ext cx="2147427" cy="83459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755576" y="1052736"/>
            <a:ext cx="7878475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latin typeface="Gill Sans MT" panose="020B0502020104020203" pitchFamily="34" charset="0"/>
              </a:rPr>
              <a:t>community project</a:t>
            </a:r>
          </a:p>
          <a:p>
            <a:pPr algn="r"/>
            <a:r>
              <a:rPr lang="en-GB" sz="1600" dirty="0">
                <a:latin typeface="Gill Sans MT" panose="020B0502020104020203" pitchFamily="34" charset="0"/>
              </a:rPr>
              <a:t>encouraging academics to share statistics support resources</a:t>
            </a:r>
          </a:p>
          <a:p>
            <a:pPr algn="r"/>
            <a:r>
              <a:rPr lang="en-GB" sz="1200" dirty="0">
                <a:latin typeface="Gill Sans MT" panose="020B0502020104020203" pitchFamily="34" charset="0"/>
              </a:rPr>
              <a:t>All </a:t>
            </a:r>
            <a:r>
              <a:rPr lang="en-GB" sz="1200" dirty="0" err="1">
                <a:latin typeface="Gill Sans MT" panose="020B0502020104020203" pitchFamily="34" charset="0"/>
              </a:rPr>
              <a:t>stcp</a:t>
            </a:r>
            <a:r>
              <a:rPr lang="en-GB" sz="1200" dirty="0">
                <a:latin typeface="Gill Sans MT" panose="020B0502020104020203" pitchFamily="34" charset="0"/>
              </a:rPr>
              <a:t> resources are released under a Creative Commons </a:t>
            </a:r>
            <a:r>
              <a:rPr lang="en-GB" sz="1200" dirty="0" smtClean="0">
                <a:latin typeface="Gill Sans MT" panose="020B0502020104020203" pitchFamily="34" charset="0"/>
              </a:rPr>
              <a:t>licence</a:t>
            </a:r>
            <a:endParaRPr lang="en-GB" sz="1200" dirty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8187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Research question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4608512"/>
          </a:xfrm>
        </p:spPr>
        <p:txBody>
          <a:bodyPr/>
          <a:lstStyle/>
          <a:p>
            <a:r>
              <a:rPr lang="en-GB" dirty="0" smtClean="0"/>
              <a:t>Does the additional therapy have an affect on any of these three measures activities for daily life?</a:t>
            </a:r>
          </a:p>
          <a:p>
            <a:r>
              <a:rPr lang="en-GB" dirty="0" smtClean="0"/>
              <a:t>Null hypotheses:</a:t>
            </a:r>
          </a:p>
          <a:p>
            <a:pPr marL="989013" lvl="1"/>
            <a:r>
              <a:rPr lang="en-GB" dirty="0" smtClean="0"/>
              <a:t>The distribution of values for each measure does not depend on the group</a:t>
            </a:r>
          </a:p>
          <a:p>
            <a:r>
              <a:rPr lang="en-GB" dirty="0" smtClean="0"/>
              <a:t>Alternative hypotheses:</a:t>
            </a:r>
          </a:p>
          <a:p>
            <a:pPr marL="989013" lvl="1"/>
            <a:r>
              <a:rPr lang="en-GB" dirty="0"/>
              <a:t>The distribution of values for each measure does </a:t>
            </a:r>
            <a:r>
              <a:rPr lang="en-GB" dirty="0" smtClean="0"/>
              <a:t>depend </a:t>
            </a:r>
            <a:r>
              <a:rPr lang="en-GB" dirty="0"/>
              <a:t>on the </a:t>
            </a:r>
            <a:r>
              <a:rPr lang="en-GB" dirty="0" smtClean="0"/>
              <a:t>group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574889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GB" sz="4000" dirty="0" smtClean="0"/>
              <a:t>Step 1: descriptive statistics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4474840" cy="4896544"/>
          </a:xfrm>
        </p:spPr>
        <p:txBody>
          <a:bodyPr>
            <a:normAutofit fontScale="85000" lnSpcReduction="10000"/>
          </a:bodyPr>
          <a:lstStyle/>
          <a:p>
            <a:pPr marL="447675" indent="-447675">
              <a:lnSpc>
                <a:spcPct val="105000"/>
              </a:lnSpc>
            </a:pPr>
            <a:r>
              <a:rPr lang="en-GB" sz="2800" dirty="0" smtClean="0"/>
              <a:t>Open the file </a:t>
            </a:r>
            <a:r>
              <a:rPr lang="en-GB" sz="2800" dirty="0" err="1" smtClean="0"/>
              <a:t>ADL.sav</a:t>
            </a:r>
            <a:r>
              <a:rPr lang="en-GB" sz="2800" dirty="0" smtClean="0"/>
              <a:t> associated with this presentation</a:t>
            </a:r>
          </a:p>
          <a:p>
            <a:pPr marL="447675" indent="-447675">
              <a:lnSpc>
                <a:spcPct val="105000"/>
              </a:lnSpc>
            </a:pPr>
            <a:r>
              <a:rPr lang="en-GB" sz="2800" dirty="0" smtClean="0"/>
              <a:t>Select </a:t>
            </a:r>
            <a:r>
              <a:rPr lang="en-GB" sz="2800" dirty="0" err="1" smtClean="0"/>
              <a:t>Analyze</a:t>
            </a:r>
            <a:r>
              <a:rPr lang="en-GB" sz="2800" dirty="0" smtClean="0"/>
              <a:t> – Descriptive Statistics – Explore…</a:t>
            </a:r>
          </a:p>
          <a:p>
            <a:pPr marL="447675" indent="-447675">
              <a:lnSpc>
                <a:spcPct val="105000"/>
              </a:lnSpc>
            </a:pPr>
            <a:r>
              <a:rPr lang="en-GB" sz="2800" dirty="0" smtClean="0"/>
              <a:t>Select the three measures in the Dependent List and </a:t>
            </a:r>
            <a:r>
              <a:rPr lang="en-GB" sz="2800" i="1" dirty="0" smtClean="0"/>
              <a:t>Group</a:t>
            </a:r>
            <a:r>
              <a:rPr lang="en-GB" sz="2800" dirty="0" smtClean="0"/>
              <a:t> as the Factor List</a:t>
            </a:r>
          </a:p>
          <a:p>
            <a:pPr marL="447675" indent="-447675">
              <a:lnSpc>
                <a:spcPct val="105000"/>
              </a:lnSpc>
            </a:pPr>
            <a:r>
              <a:rPr lang="en-GB" sz="2800" dirty="0" smtClean="0"/>
              <a:t>Select Plots… and choose None under boxplots and Histogram under descriptive</a:t>
            </a:r>
            <a:endParaRPr lang="en-GB" sz="28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6" t="2025" r="2782" b="4327"/>
          <a:stretch/>
        </p:blipFill>
        <p:spPr bwMode="auto">
          <a:xfrm>
            <a:off x="4932040" y="1127177"/>
            <a:ext cx="3456384" cy="386127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028212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3" y="981985"/>
            <a:ext cx="4492861" cy="3600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709777"/>
            <a:ext cx="4132823" cy="331151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242385" y="981985"/>
            <a:ext cx="3606454" cy="15696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Percentage frequency of Treatment group is relatively higher for lower values of Travel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Straight Arrow Connector 6"/>
          <p:cNvCxnSpPr>
            <a:stCxn id="4" idx="2"/>
            <a:endCxn id="12" idx="0"/>
          </p:cNvCxnSpPr>
          <p:nvPr/>
        </p:nvCxnSpPr>
        <p:spPr>
          <a:xfrm flipH="1">
            <a:off x="5951308" y="2551645"/>
            <a:ext cx="1094304" cy="661331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5242385" y="3212976"/>
            <a:ext cx="1417846" cy="2412000"/>
          </a:xfrm>
          <a:prstGeom prst="rect">
            <a:avLst/>
          </a:prstGeom>
          <a:solidFill>
            <a:srgbClr val="FFC7CE">
              <a:alpha val="2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683568" y="4726001"/>
            <a:ext cx="3096338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Thus the Treatment appears to be having a positive effect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GB" sz="4000" dirty="0" smtClean="0"/>
              <a:t>Distribution of </a:t>
            </a:r>
            <a:r>
              <a:rPr lang="en-GB" sz="4000" i="1" dirty="0" smtClean="0"/>
              <a:t>Travel</a:t>
            </a:r>
            <a:r>
              <a:rPr lang="en-GB" sz="4000" dirty="0" smtClean="0"/>
              <a:t> by </a:t>
            </a:r>
            <a:r>
              <a:rPr lang="en-GB" sz="4000" i="1" dirty="0" smtClean="0"/>
              <a:t>Group</a:t>
            </a:r>
            <a:endParaRPr lang="en-GB" sz="4000" i="1" dirty="0"/>
          </a:p>
        </p:txBody>
      </p:sp>
    </p:spTree>
    <p:extLst>
      <p:ext uri="{BB962C8B-B14F-4D97-AF65-F5344CB8AC3E}">
        <p14:creationId xmlns:p14="http://schemas.microsoft.com/office/powerpoint/2010/main" val="3440088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2" grpId="0" animBg="1"/>
      <p:bldP spid="1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004969"/>
            <a:ext cx="3960440" cy="317338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9" y="2551452"/>
            <a:ext cx="4060812" cy="32538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004049" y="1039284"/>
            <a:ext cx="3528392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Difference in percentage frequencies bigger than for Travel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Straight Arrow Connector 6"/>
          <p:cNvCxnSpPr>
            <a:stCxn id="6" idx="2"/>
            <a:endCxn id="8" idx="0"/>
          </p:cNvCxnSpPr>
          <p:nvPr/>
        </p:nvCxnSpPr>
        <p:spPr>
          <a:xfrm flipH="1">
            <a:off x="5868145" y="2239613"/>
            <a:ext cx="900100" cy="959511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5148065" y="3199124"/>
            <a:ext cx="1440159" cy="2232248"/>
          </a:xfrm>
          <a:prstGeom prst="rect">
            <a:avLst/>
          </a:prstGeom>
          <a:solidFill>
            <a:srgbClr val="FFC7CE">
              <a:alpha val="2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719572" y="4495268"/>
            <a:ext cx="3312368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Thus the Treatment appears to be having a bigger positive effect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385192" y="188640"/>
            <a:ext cx="8435280" cy="634082"/>
          </a:xfrm>
        </p:spPr>
        <p:txBody>
          <a:bodyPr>
            <a:normAutofit fontScale="90000"/>
          </a:bodyPr>
          <a:lstStyle/>
          <a:p>
            <a:r>
              <a:rPr lang="en-GB" sz="4000" dirty="0" smtClean="0"/>
              <a:t>Distribution of </a:t>
            </a:r>
            <a:r>
              <a:rPr lang="en-GB" sz="4000" i="1" dirty="0" smtClean="0"/>
              <a:t>Cooking</a:t>
            </a:r>
            <a:r>
              <a:rPr lang="en-GB" sz="4000" dirty="0" smtClean="0"/>
              <a:t> by </a:t>
            </a:r>
            <a:r>
              <a:rPr lang="en-GB" sz="4000" i="1" dirty="0" smtClean="0"/>
              <a:t>Group</a:t>
            </a:r>
            <a:endParaRPr lang="en-GB" sz="4000" i="1" dirty="0"/>
          </a:p>
        </p:txBody>
      </p:sp>
    </p:spTree>
    <p:extLst>
      <p:ext uri="{BB962C8B-B14F-4D97-AF65-F5344CB8AC3E}">
        <p14:creationId xmlns:p14="http://schemas.microsoft.com/office/powerpoint/2010/main" val="3465572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960308"/>
            <a:ext cx="3954154" cy="316835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494508"/>
            <a:ext cx="4176464" cy="334648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004454" y="1004828"/>
            <a:ext cx="3528392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Difference in percentage frequencies even bigger than for Cooking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Straight Arrow Connector 6"/>
          <p:cNvCxnSpPr>
            <a:stCxn id="6" idx="2"/>
            <a:endCxn id="8" idx="0"/>
          </p:cNvCxnSpPr>
          <p:nvPr/>
        </p:nvCxnSpPr>
        <p:spPr>
          <a:xfrm flipH="1">
            <a:off x="5742446" y="2205157"/>
            <a:ext cx="1026204" cy="107982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5004454" y="3284985"/>
            <a:ext cx="1475984" cy="2160240"/>
          </a:xfrm>
          <a:prstGeom prst="rect">
            <a:avLst/>
          </a:prstGeom>
          <a:solidFill>
            <a:srgbClr val="FFC7CE">
              <a:alpha val="2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416631" y="4581128"/>
            <a:ext cx="3816424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Thus the Treatment appears to be having an even bigger positive effect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8928992" cy="634082"/>
          </a:xfrm>
        </p:spPr>
        <p:txBody>
          <a:bodyPr>
            <a:normAutofit/>
          </a:bodyPr>
          <a:lstStyle/>
          <a:p>
            <a:r>
              <a:rPr lang="en-GB" sz="3200" dirty="0" smtClean="0"/>
              <a:t>Distribution of </a:t>
            </a:r>
            <a:r>
              <a:rPr lang="en-GB" sz="3200" i="1" dirty="0" smtClean="0"/>
              <a:t>Housekeeping</a:t>
            </a:r>
            <a:r>
              <a:rPr lang="en-GB" sz="3200" dirty="0" smtClean="0"/>
              <a:t> by </a:t>
            </a:r>
            <a:r>
              <a:rPr lang="en-GB" sz="3200" i="1" dirty="0" smtClean="0"/>
              <a:t>Group</a:t>
            </a:r>
            <a:endParaRPr lang="en-GB" sz="3200" i="1" dirty="0"/>
          </a:p>
        </p:txBody>
      </p:sp>
    </p:spTree>
    <p:extLst>
      <p:ext uri="{BB962C8B-B14F-4D97-AF65-F5344CB8AC3E}">
        <p14:creationId xmlns:p14="http://schemas.microsoft.com/office/powerpoint/2010/main" val="1576534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en-GB" sz="4000" dirty="0" smtClean="0"/>
              <a:t>Step 2: which test?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5040560"/>
          </a:xfrm>
        </p:spPr>
        <p:txBody>
          <a:bodyPr>
            <a:normAutofit/>
          </a:bodyPr>
          <a:lstStyle/>
          <a:p>
            <a:pPr marL="354013" indent="-354013">
              <a:lnSpc>
                <a:spcPct val="95000"/>
              </a:lnSpc>
            </a:pPr>
            <a:r>
              <a:rPr lang="en-GB" sz="2400" dirty="0" smtClean="0"/>
              <a:t>The data is ordinal so we need to use a nonparametric test</a:t>
            </a:r>
          </a:p>
          <a:p>
            <a:pPr marL="354013" indent="-354013">
              <a:lnSpc>
                <a:spcPct val="95000"/>
              </a:lnSpc>
            </a:pPr>
            <a:r>
              <a:rPr lang="en-GB" sz="2400" dirty="0" smtClean="0"/>
              <a:t>There are 2 independent groups</a:t>
            </a:r>
          </a:p>
          <a:p>
            <a:pPr marL="354013" indent="-354013">
              <a:lnSpc>
                <a:spcPct val="95000"/>
              </a:lnSpc>
            </a:pPr>
            <a:r>
              <a:rPr lang="en-GB" sz="2400" dirty="0" smtClean="0"/>
              <a:t>The descriptive statistics suggest we should compare higher/lower ordinal values for the groups rather than general differences in shape</a:t>
            </a:r>
          </a:p>
          <a:p>
            <a:pPr marL="354013" indent="-354013">
              <a:lnSpc>
                <a:spcPct val="95000"/>
              </a:lnSpc>
            </a:pPr>
            <a:r>
              <a:rPr lang="en-GB" sz="2400" dirty="0" smtClean="0"/>
              <a:t>The appropriate test is therefore the Mann-Whitney U test</a:t>
            </a:r>
          </a:p>
          <a:p>
            <a:pPr marL="354013" indent="-354013">
              <a:lnSpc>
                <a:spcPct val="95000"/>
              </a:lnSpc>
            </a:pPr>
            <a:r>
              <a:rPr lang="en-GB" sz="2400" b="1" dirty="0" smtClean="0"/>
              <a:t>Note</a:t>
            </a:r>
            <a:r>
              <a:rPr lang="en-GB" sz="2400" dirty="0" smtClean="0"/>
              <a:t>: If there had been other kinds of shape difference we should have used the chi-squared test</a:t>
            </a:r>
          </a:p>
          <a:p>
            <a:pPr marL="354013" indent="-354013">
              <a:lnSpc>
                <a:spcPct val="95000"/>
              </a:lnSpc>
            </a:pPr>
            <a:r>
              <a:rPr lang="en-GB" sz="2400" b="1" dirty="0" smtClean="0"/>
              <a:t>Note</a:t>
            </a:r>
            <a:r>
              <a:rPr lang="en-GB" sz="2400" dirty="0" smtClean="0"/>
              <a:t>: The category 4 data should be removed from each variable before it is tested because it corresponds to ‘not applicable’</a:t>
            </a:r>
            <a:endParaRPr lang="en-GB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420348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en-GB" sz="4000" dirty="0" smtClean="0"/>
              <a:t>Mann-Whitney U test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80728"/>
            <a:ext cx="8280920" cy="4896544"/>
          </a:xfrm>
        </p:spPr>
        <p:txBody>
          <a:bodyPr/>
          <a:lstStyle/>
          <a:p>
            <a:pPr marL="447675" indent="-447675">
              <a:lnSpc>
                <a:spcPct val="90000"/>
              </a:lnSpc>
              <a:spcBef>
                <a:spcPts val="600"/>
              </a:spcBef>
            </a:pPr>
            <a:r>
              <a:rPr lang="en-GB" sz="2600" dirty="0" smtClean="0"/>
              <a:t>A </a:t>
            </a:r>
            <a:r>
              <a:rPr lang="en-GB" sz="2600" b="1" dirty="0" smtClean="0"/>
              <a:t>non-parametric</a:t>
            </a:r>
            <a:r>
              <a:rPr lang="en-GB" sz="2600" dirty="0" smtClean="0"/>
              <a:t> test of two independent samples of ordinal or scale-based data</a:t>
            </a:r>
          </a:p>
          <a:p>
            <a:pPr marL="447675" indent="-447675">
              <a:lnSpc>
                <a:spcPct val="90000"/>
              </a:lnSpc>
              <a:spcBef>
                <a:spcPts val="600"/>
              </a:spcBef>
            </a:pPr>
            <a:r>
              <a:rPr lang="en-GB" sz="2600" dirty="0" smtClean="0"/>
              <a:t>Generally needs at least 5 data categories for the ordinal variable (here we only have 4 when the last case is removed, which is a bit of a problem)</a:t>
            </a:r>
          </a:p>
          <a:p>
            <a:pPr marL="447675" indent="-447675">
              <a:lnSpc>
                <a:spcPct val="90000"/>
              </a:lnSpc>
              <a:spcBef>
                <a:spcPts val="600"/>
              </a:spcBef>
            </a:pPr>
            <a:r>
              <a:rPr lang="en-GB" sz="2600" dirty="0" smtClean="0"/>
              <a:t>Alternative to an independent samples t-test for scale-based data if the test assumptions or robustness assumptions are not met</a:t>
            </a:r>
          </a:p>
          <a:p>
            <a:pPr marL="447675" indent="-447675">
              <a:lnSpc>
                <a:spcPct val="90000"/>
              </a:lnSpc>
              <a:spcBef>
                <a:spcPts val="600"/>
              </a:spcBef>
            </a:pPr>
            <a:r>
              <a:rPr lang="en-GB" sz="2600" dirty="0" smtClean="0"/>
              <a:t>Samples can be different sizes</a:t>
            </a:r>
          </a:p>
          <a:p>
            <a:pPr marL="447675" indent="-447675">
              <a:lnSpc>
                <a:spcPct val="90000"/>
              </a:lnSpc>
              <a:spcBef>
                <a:spcPts val="600"/>
              </a:spcBef>
            </a:pPr>
            <a:r>
              <a:rPr lang="en-GB" sz="2600" b="1" dirty="0" smtClean="0"/>
              <a:t>Null hypothesis</a:t>
            </a:r>
            <a:r>
              <a:rPr lang="en-GB" sz="2600" dirty="0" smtClean="0"/>
              <a:t>: Values of </a:t>
            </a:r>
            <a:r>
              <a:rPr lang="en-GB" sz="2600" i="1" dirty="0" smtClean="0"/>
              <a:t>Travel </a:t>
            </a:r>
            <a:r>
              <a:rPr lang="en-GB" sz="2600" dirty="0" smtClean="0"/>
              <a:t>for the </a:t>
            </a:r>
            <a:r>
              <a:rPr lang="en-GB" sz="2600" i="1" dirty="0" smtClean="0"/>
              <a:t>Control </a:t>
            </a:r>
            <a:r>
              <a:rPr lang="en-GB" sz="2600" dirty="0" smtClean="0"/>
              <a:t>group are equally likely to be higher or lower than the values of </a:t>
            </a:r>
            <a:r>
              <a:rPr lang="en-GB" sz="2600" i="1" dirty="0" smtClean="0"/>
              <a:t>Travel </a:t>
            </a:r>
            <a:r>
              <a:rPr lang="en-GB" sz="2600" dirty="0" smtClean="0"/>
              <a:t>for the </a:t>
            </a:r>
            <a:r>
              <a:rPr lang="en-GB" sz="2600" i="1" dirty="0"/>
              <a:t>Treatment </a:t>
            </a:r>
            <a:r>
              <a:rPr lang="en-GB" sz="2600" dirty="0" smtClean="0"/>
              <a:t>group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411749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568952" cy="1008112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GB" sz="4000" dirty="0" smtClean="0"/>
              <a:t>Step 3: remove the cases with </a:t>
            </a:r>
            <a:r>
              <a:rPr lang="en-GB" sz="4000" i="1" dirty="0" smtClean="0"/>
              <a:t>Travel</a:t>
            </a:r>
            <a:r>
              <a:rPr lang="en-GB" sz="4000" dirty="0" smtClean="0"/>
              <a:t> = 4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37116"/>
            <a:ext cx="3394720" cy="3980116"/>
          </a:xfrm>
        </p:spPr>
        <p:txBody>
          <a:bodyPr/>
          <a:lstStyle/>
          <a:p>
            <a:pPr marL="354013" indent="-354013"/>
            <a:r>
              <a:rPr lang="en-GB" sz="2400" dirty="0" smtClean="0"/>
              <a:t>Select Data – Select Cases</a:t>
            </a:r>
          </a:p>
          <a:p>
            <a:pPr marL="354013" indent="-354013"/>
            <a:r>
              <a:rPr lang="en-GB" sz="2400" dirty="0" smtClean="0"/>
              <a:t>Click on the If condition is satisfied radio button</a:t>
            </a:r>
          </a:p>
          <a:p>
            <a:pPr marL="354013" indent="-354013"/>
            <a:r>
              <a:rPr lang="en-GB" sz="2400" dirty="0" smtClean="0"/>
              <a:t>Select the If… button</a:t>
            </a:r>
          </a:p>
          <a:p>
            <a:pPr marL="354013" indent="-354013"/>
            <a:r>
              <a:rPr lang="en-GB" sz="2400" dirty="0" smtClean="0"/>
              <a:t>Select </a:t>
            </a:r>
            <a:r>
              <a:rPr lang="en-GB" sz="2400" i="1" dirty="0" smtClean="0"/>
              <a:t>Travel</a:t>
            </a:r>
            <a:r>
              <a:rPr lang="en-GB" sz="2400" dirty="0" smtClean="0"/>
              <a:t> then click on ‘&lt;‘ and 4</a:t>
            </a:r>
          </a:p>
          <a:p>
            <a:pPr marL="354013" indent="-354013"/>
            <a:r>
              <a:rPr lang="en-GB" sz="2400" dirty="0" smtClean="0"/>
              <a:t>Select Continue etc.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8" t="2284" r="1445" b="1938"/>
          <a:stretch/>
        </p:blipFill>
        <p:spPr bwMode="auto">
          <a:xfrm>
            <a:off x="3995936" y="1628800"/>
            <a:ext cx="4752527" cy="349917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589554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Step 4: run the test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4681314"/>
          </a:xfrm>
        </p:spPr>
        <p:txBody>
          <a:bodyPr/>
          <a:lstStyle/>
          <a:p>
            <a:pPr marL="447675" indent="-447675"/>
            <a:r>
              <a:rPr lang="en-GB" sz="2800" dirty="0"/>
              <a:t>Select </a:t>
            </a:r>
            <a:r>
              <a:rPr lang="en-GB" sz="2800" dirty="0" err="1"/>
              <a:t>Analyze</a:t>
            </a:r>
            <a:r>
              <a:rPr lang="en-GB" sz="2800" dirty="0"/>
              <a:t> – Nonparametric Tests – Legacy Dialogs – 2 Independent </a:t>
            </a:r>
            <a:r>
              <a:rPr lang="en-GB" sz="2800" dirty="0" smtClean="0"/>
              <a:t>Samples…</a:t>
            </a:r>
          </a:p>
          <a:p>
            <a:pPr marL="447675" indent="-447675"/>
            <a:r>
              <a:rPr lang="en-GB" sz="2800" b="1" dirty="0" smtClean="0"/>
              <a:t>Note</a:t>
            </a:r>
            <a:r>
              <a:rPr lang="en-GB" sz="2800" dirty="0" smtClean="0"/>
              <a:t>: we cannot use the new version of this test with an ordinal data type for the test variable</a:t>
            </a:r>
          </a:p>
          <a:p>
            <a:pPr marL="447675" indent="-447675"/>
            <a:r>
              <a:rPr lang="en-GB" sz="2800" dirty="0" smtClean="0"/>
              <a:t>Select Travel for the Test Variable List and Group for the Grouping Variable</a:t>
            </a:r>
          </a:p>
          <a:p>
            <a:pPr marL="447675" indent="-447675"/>
            <a:r>
              <a:rPr lang="en-GB" sz="2800" dirty="0" smtClean="0"/>
              <a:t>Click on Define Groups and select 0 for Group 1 and 1 for Group 2</a:t>
            </a:r>
          </a:p>
          <a:p>
            <a:pPr marL="447675" indent="-447675"/>
            <a:r>
              <a:rPr lang="en-GB" sz="2800" dirty="0" smtClean="0"/>
              <a:t>The Mann-Whitney U test is selected by default</a:t>
            </a:r>
            <a:endParaRPr lang="en-GB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908893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764704"/>
            <a:ext cx="5760640" cy="5184576"/>
          </a:xfrm>
        </p:spPr>
        <p:txBody>
          <a:bodyPr/>
          <a:lstStyle/>
          <a:p>
            <a:pPr marL="354013" indent="-354013">
              <a:lnSpc>
                <a:spcPct val="93000"/>
              </a:lnSpc>
            </a:pPr>
            <a:r>
              <a:rPr lang="en-GB" sz="2200" dirty="0" smtClean="0"/>
              <a:t>Significance value of test is 0.032</a:t>
            </a:r>
          </a:p>
          <a:p>
            <a:pPr marL="354013" indent="-354013">
              <a:lnSpc>
                <a:spcPct val="93000"/>
              </a:lnSpc>
            </a:pPr>
            <a:r>
              <a:rPr lang="en-GB" sz="2200" dirty="0" smtClean="0"/>
              <a:t>We reject the null </a:t>
            </a:r>
            <a:r>
              <a:rPr lang="en-GB" sz="2200" dirty="0" smtClean="0"/>
              <a:t>hypothesis and conclude there </a:t>
            </a:r>
            <a:r>
              <a:rPr lang="en-GB" sz="2200" dirty="0" smtClean="0"/>
              <a:t>is evidence that treatment is having an effect. The effect is also positive (negative Z value).</a:t>
            </a:r>
          </a:p>
          <a:p>
            <a:pPr marL="354013" indent="-354013">
              <a:lnSpc>
                <a:spcPct val="93000"/>
              </a:lnSpc>
            </a:pPr>
            <a:r>
              <a:rPr lang="en-GB" sz="2200" dirty="0" smtClean="0"/>
              <a:t>Repeat the same analysis for </a:t>
            </a:r>
            <a:r>
              <a:rPr lang="en-GB" sz="2200" i="1" dirty="0" smtClean="0"/>
              <a:t>Cooking</a:t>
            </a:r>
            <a:r>
              <a:rPr lang="en-GB" sz="2200" dirty="0" smtClean="0"/>
              <a:t> and </a:t>
            </a:r>
            <a:r>
              <a:rPr lang="en-GB" sz="2200" i="1" dirty="0" smtClean="0"/>
              <a:t>Housekeeping</a:t>
            </a:r>
            <a:r>
              <a:rPr lang="en-GB" sz="2200" dirty="0" smtClean="0"/>
              <a:t> (first select the appropriate cases)</a:t>
            </a:r>
          </a:p>
          <a:p>
            <a:pPr marL="354013" indent="-354013">
              <a:lnSpc>
                <a:spcPct val="93000"/>
              </a:lnSpc>
            </a:pPr>
            <a:r>
              <a:rPr lang="en-GB" sz="2200" dirty="0" smtClean="0"/>
              <a:t>Same result obtained for </a:t>
            </a:r>
            <a:r>
              <a:rPr lang="en-GB" sz="2200" i="1" dirty="0" smtClean="0"/>
              <a:t>Cooking</a:t>
            </a:r>
            <a:r>
              <a:rPr lang="en-GB" sz="2200" dirty="0" smtClean="0"/>
              <a:t>, p-value is slightly smaller (so evidence is slightly </a:t>
            </a:r>
            <a:r>
              <a:rPr lang="en-GB" sz="2200" dirty="0" smtClean="0"/>
              <a:t>stronger but still at 0.05 level)</a:t>
            </a:r>
            <a:endParaRPr lang="en-GB" sz="2200" dirty="0" smtClean="0"/>
          </a:p>
          <a:p>
            <a:pPr marL="354013" indent="-354013">
              <a:lnSpc>
                <a:spcPct val="93000"/>
              </a:lnSpc>
            </a:pPr>
            <a:r>
              <a:rPr lang="en-GB" sz="2200" dirty="0" smtClean="0"/>
              <a:t>Even stronger result obtained for </a:t>
            </a:r>
            <a:r>
              <a:rPr lang="en-GB" sz="2200" i="1" dirty="0" smtClean="0"/>
              <a:t>Housekeeping </a:t>
            </a:r>
            <a:r>
              <a:rPr lang="en-GB" sz="2200" dirty="0" smtClean="0"/>
              <a:t>– </a:t>
            </a:r>
            <a:r>
              <a:rPr lang="en-GB" sz="2200" dirty="0" smtClean="0"/>
              <a:t>significant at 0.01 – </a:t>
            </a:r>
            <a:r>
              <a:rPr lang="en-GB" sz="2200" dirty="0" smtClean="0"/>
              <a:t>strong evidence that treatment is having an effect</a:t>
            </a:r>
          </a:p>
          <a:p>
            <a:pPr marL="354013" indent="-354013">
              <a:lnSpc>
                <a:spcPct val="93000"/>
              </a:lnSpc>
            </a:pPr>
            <a:endParaRPr lang="en-GB" sz="22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7217" y="746061"/>
            <a:ext cx="2268000" cy="168510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7217" y="2492896"/>
            <a:ext cx="2268000" cy="16851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7218" y="4247744"/>
            <a:ext cx="2268000" cy="162952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en-GB" sz="4000" dirty="0" smtClean="0"/>
              <a:t>Step 5: interpret the output</a:t>
            </a:r>
            <a:endParaRPr lang="en-GB" sz="4000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5148064" y="980728"/>
            <a:ext cx="3096344" cy="108012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5616116" y="3670549"/>
            <a:ext cx="2628292" cy="118491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5148065" y="4653136"/>
            <a:ext cx="3096343" cy="86409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427515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 algn="ctr"/>
            <a:r>
              <a:rPr lang="en-GB" dirty="0" smtClean="0"/>
              <a:t>Overview of workshop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642340" y="1268760"/>
            <a:ext cx="7890100" cy="4464496"/>
          </a:xfrm>
        </p:spPr>
        <p:txBody>
          <a:bodyPr/>
          <a:lstStyle/>
          <a:p>
            <a:pPr marL="536575" lvl="1" indent="-536575">
              <a:buFont typeface="Wingdings" pitchFamily="2" charset="2"/>
              <a:buChar char="q"/>
            </a:pPr>
            <a:r>
              <a:rPr lang="en-GB" sz="3200" dirty="0" smtClean="0"/>
              <a:t>What are nonparametric methods?</a:t>
            </a:r>
          </a:p>
          <a:p>
            <a:pPr marL="536575" lvl="1" indent="-536575">
              <a:buFont typeface="Wingdings" pitchFamily="2" charset="2"/>
              <a:buChar char="q"/>
            </a:pPr>
            <a:r>
              <a:rPr lang="en-GB" sz="3200" dirty="0" smtClean="0"/>
              <a:t>When should you use them?</a:t>
            </a:r>
          </a:p>
          <a:p>
            <a:pPr marL="536575" lvl="1" indent="-536575">
              <a:buFont typeface="Wingdings" pitchFamily="2" charset="2"/>
              <a:buChar char="q"/>
            </a:pPr>
            <a:r>
              <a:rPr lang="en-GB" sz="3200" dirty="0" smtClean="0"/>
              <a:t>Overview of nonparametric methods</a:t>
            </a:r>
          </a:p>
          <a:p>
            <a:pPr marL="536575" lvl="1" indent="-536575">
              <a:buFont typeface="Wingdings" pitchFamily="2" charset="2"/>
              <a:buChar char="q"/>
            </a:pPr>
            <a:r>
              <a:rPr lang="en-GB" sz="3200" dirty="0" smtClean="0"/>
              <a:t>Comparing two groups:</a:t>
            </a:r>
          </a:p>
          <a:p>
            <a:pPr marL="987425" lvl="2" indent="-357188">
              <a:buFont typeface="Wingdings" pitchFamily="2" charset="2"/>
              <a:buChar char="Ø"/>
            </a:pPr>
            <a:r>
              <a:rPr lang="en-GB" sz="2800" dirty="0" smtClean="0"/>
              <a:t>Mann-Whitney U test</a:t>
            </a:r>
          </a:p>
          <a:p>
            <a:pPr marL="536575" lvl="1" indent="-536575">
              <a:buFont typeface="Wingdings" pitchFamily="2" charset="2"/>
              <a:buChar char="q"/>
            </a:pPr>
            <a:r>
              <a:rPr lang="en-GB" sz="3200" dirty="0" smtClean="0"/>
              <a:t>Cross-tabulating two variables:</a:t>
            </a:r>
          </a:p>
          <a:p>
            <a:pPr marL="987425" lvl="2" indent="-357188">
              <a:buFont typeface="Wingdings" pitchFamily="2" charset="2"/>
              <a:buChar char="Ø"/>
            </a:pPr>
            <a:r>
              <a:rPr lang="en-GB" sz="2800" dirty="0" smtClean="0"/>
              <a:t>Chi-squared test of association</a:t>
            </a:r>
          </a:p>
          <a:p>
            <a:pPr marL="987425" lvl="2" indent="-357188">
              <a:buFont typeface="Wingdings" pitchFamily="2" charset="2"/>
              <a:buChar char="Ø"/>
            </a:pPr>
            <a:r>
              <a:rPr lang="en-GB" sz="2800" dirty="0" smtClean="0"/>
              <a:t>Fisher’s exact test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577492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000" cy="1080120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GB" sz="4000" dirty="0" smtClean="0"/>
              <a:t>Example 2 : </a:t>
            </a:r>
            <a:r>
              <a:rPr lang="en-GB" sz="4000" dirty="0"/>
              <a:t>Smartphone purchasing </a:t>
            </a:r>
            <a:r>
              <a:rPr lang="en-GB" sz="4000" dirty="0" smtClean="0"/>
              <a:t>survey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536504"/>
          </a:xfrm>
        </p:spPr>
        <p:txBody>
          <a:bodyPr/>
          <a:lstStyle/>
          <a:p>
            <a:pPr>
              <a:lnSpc>
                <a:spcPct val="95000"/>
              </a:lnSpc>
              <a:spcBef>
                <a:spcPts val="600"/>
              </a:spcBef>
              <a:buNone/>
            </a:pPr>
            <a:r>
              <a:rPr lang="en-GB" sz="2400" b="1" dirty="0" smtClean="0"/>
              <a:t>92 people were asked:</a:t>
            </a:r>
          </a:p>
          <a:p>
            <a:pPr>
              <a:lnSpc>
                <a:spcPct val="95000"/>
              </a:lnSpc>
              <a:spcBef>
                <a:spcPts val="600"/>
              </a:spcBef>
              <a:buNone/>
            </a:pPr>
            <a:r>
              <a:rPr lang="en-GB" sz="2400" b="1" dirty="0" smtClean="0"/>
              <a:t>Q1</a:t>
            </a:r>
            <a:r>
              <a:rPr lang="en-GB" sz="2400" dirty="0" smtClean="0"/>
              <a:t>: What is your gender?</a:t>
            </a:r>
          </a:p>
          <a:p>
            <a:pPr marL="1069975" lvl="1" defTabSz="1073150">
              <a:lnSpc>
                <a:spcPct val="95000"/>
              </a:lnSpc>
              <a:spcBef>
                <a:spcPts val="600"/>
              </a:spcBef>
            </a:pPr>
            <a:r>
              <a:rPr lang="en-GB" sz="2400" dirty="0" smtClean="0"/>
              <a:t>Male</a:t>
            </a:r>
          </a:p>
          <a:p>
            <a:pPr marL="1069975" lvl="1" defTabSz="1073150">
              <a:lnSpc>
                <a:spcPct val="95000"/>
              </a:lnSpc>
              <a:spcBef>
                <a:spcPts val="600"/>
              </a:spcBef>
            </a:pPr>
            <a:r>
              <a:rPr lang="en-GB" sz="2400" dirty="0" smtClean="0"/>
              <a:t>Female</a:t>
            </a:r>
          </a:p>
          <a:p>
            <a:pPr>
              <a:lnSpc>
                <a:spcPct val="95000"/>
              </a:lnSpc>
              <a:spcBef>
                <a:spcPts val="600"/>
              </a:spcBef>
              <a:buNone/>
            </a:pPr>
            <a:r>
              <a:rPr lang="en-GB" sz="2400" b="1" dirty="0" smtClean="0"/>
              <a:t>Q2</a:t>
            </a:r>
            <a:r>
              <a:rPr lang="en-GB" sz="2400" dirty="0" smtClean="0"/>
              <a:t>: What is you age?</a:t>
            </a:r>
          </a:p>
          <a:p>
            <a:pPr>
              <a:lnSpc>
                <a:spcPct val="95000"/>
              </a:lnSpc>
              <a:spcBef>
                <a:spcPts val="600"/>
              </a:spcBef>
              <a:buNone/>
            </a:pPr>
            <a:r>
              <a:rPr lang="en-GB" sz="2400" dirty="0"/>
              <a:t>	</a:t>
            </a:r>
            <a:r>
              <a:rPr lang="en-GB" sz="2400" i="1" dirty="0" smtClean="0"/>
              <a:t>This is recorded in the following categories:</a:t>
            </a:r>
          </a:p>
          <a:p>
            <a:pPr>
              <a:lnSpc>
                <a:spcPct val="95000"/>
              </a:lnSpc>
              <a:spcBef>
                <a:spcPts val="600"/>
              </a:spcBef>
              <a:buNone/>
            </a:pPr>
            <a:r>
              <a:rPr lang="en-GB" sz="2400" i="1" dirty="0"/>
              <a:t>	</a:t>
            </a:r>
            <a:r>
              <a:rPr lang="en-GB" sz="2400" i="1" dirty="0" smtClean="0"/>
              <a:t>17-24, 25-29, 30-39 and 40+</a:t>
            </a:r>
          </a:p>
          <a:p>
            <a:pPr>
              <a:lnSpc>
                <a:spcPct val="95000"/>
              </a:lnSpc>
              <a:spcBef>
                <a:spcPts val="600"/>
              </a:spcBef>
              <a:buNone/>
            </a:pPr>
            <a:r>
              <a:rPr lang="en-GB" sz="2400" b="1" dirty="0" smtClean="0"/>
              <a:t>Q3</a:t>
            </a:r>
            <a:r>
              <a:rPr lang="en-GB" sz="2400" dirty="0" smtClean="0"/>
              <a:t>: On a scale of 0 to 10 how important do you consider brand when purchasing a smartphone?</a:t>
            </a:r>
          </a:p>
          <a:p>
            <a:pPr>
              <a:lnSpc>
                <a:spcPct val="95000"/>
              </a:lnSpc>
              <a:spcBef>
                <a:spcPts val="600"/>
              </a:spcBef>
              <a:buNone/>
            </a:pPr>
            <a:r>
              <a:rPr lang="en-GB" sz="2400" dirty="0"/>
              <a:t>	</a:t>
            </a:r>
            <a:r>
              <a:rPr lang="en-GB" sz="2400" dirty="0" smtClean="0"/>
              <a:t>(where 0 </a:t>
            </a:r>
            <a:r>
              <a:rPr lang="en-GB" sz="2400" dirty="0"/>
              <a:t>= </a:t>
            </a:r>
            <a:r>
              <a:rPr lang="en-GB" sz="2400" dirty="0" smtClean="0"/>
              <a:t>extremely unimportant and 10 </a:t>
            </a:r>
            <a:r>
              <a:rPr lang="en-GB" sz="2400" dirty="0"/>
              <a:t>= </a:t>
            </a:r>
            <a:r>
              <a:rPr lang="en-GB" sz="2400" dirty="0" smtClean="0"/>
              <a:t>extremely </a:t>
            </a:r>
            <a:r>
              <a:rPr lang="en-GB" sz="2400" dirty="0"/>
              <a:t>important)</a:t>
            </a:r>
            <a:endParaRPr lang="en-GB" sz="24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689653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Research questions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4681314"/>
          </a:xfrm>
        </p:spPr>
        <p:txBody>
          <a:bodyPr/>
          <a:lstStyle/>
          <a:p>
            <a:pPr marL="354013" indent="-354013">
              <a:buFont typeface="+mj-lt"/>
              <a:buAutoNum type="arabicPeriod"/>
            </a:pPr>
            <a:r>
              <a:rPr lang="en-GB" sz="2800" dirty="0" smtClean="0"/>
              <a:t>Is the importance of brand when purchasing a smartphone gender related?</a:t>
            </a:r>
          </a:p>
          <a:p>
            <a:pPr marL="354013" indent="-354013">
              <a:buFont typeface="+mj-lt"/>
              <a:buAutoNum type="arabicPeriod"/>
            </a:pPr>
            <a:r>
              <a:rPr lang="en-GB" sz="2800" dirty="0" smtClean="0"/>
              <a:t>Is the importance of brand when purchasing a smartphone age related?</a:t>
            </a:r>
          </a:p>
          <a:p>
            <a:pPr marL="0" indent="0">
              <a:buNone/>
            </a:pPr>
            <a:r>
              <a:rPr lang="en-GB" sz="2800" b="1" dirty="0" smtClean="0"/>
              <a:t>Null hypotheses: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 smtClean="0"/>
              <a:t>Brand importance is not gender related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 smtClean="0"/>
              <a:t>Brand importance is not age related</a:t>
            </a:r>
            <a:endParaRPr lang="en-GB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4105536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en-GB" sz="4000" dirty="0" smtClean="0"/>
              <a:t>Step 1: descriptive statistics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764704"/>
            <a:ext cx="5112568" cy="5469320"/>
          </a:xfrm>
        </p:spPr>
        <p:txBody>
          <a:bodyPr>
            <a:normAutofit fontScale="92500" lnSpcReduction="10000"/>
          </a:bodyPr>
          <a:lstStyle/>
          <a:p>
            <a:pPr marL="354013" indent="-354013"/>
            <a:r>
              <a:rPr lang="en-GB" sz="2400" dirty="0"/>
              <a:t>Upload the file </a:t>
            </a:r>
            <a:r>
              <a:rPr lang="en-GB" sz="2400" dirty="0" err="1" smtClean="0"/>
              <a:t>Smartphone.sav</a:t>
            </a:r>
            <a:r>
              <a:rPr lang="en-GB" sz="2400" dirty="0" smtClean="0"/>
              <a:t> associated with this presentation</a:t>
            </a:r>
            <a:endParaRPr lang="en-GB" sz="2400" dirty="0"/>
          </a:p>
          <a:p>
            <a:pPr marL="354013" indent="-354013"/>
            <a:r>
              <a:rPr lang="en-GB" sz="2400" dirty="0" smtClean="0"/>
              <a:t>Select </a:t>
            </a:r>
            <a:r>
              <a:rPr lang="en-GB" sz="2400" dirty="0" err="1" smtClean="0"/>
              <a:t>Analyze</a:t>
            </a:r>
            <a:r>
              <a:rPr lang="en-GB" sz="2400" dirty="0" smtClean="0"/>
              <a:t> </a:t>
            </a:r>
            <a:r>
              <a:rPr lang="en-GB" sz="2400" dirty="0"/>
              <a:t>– Descriptive Statistics – Explore…</a:t>
            </a:r>
          </a:p>
          <a:p>
            <a:pPr marL="354013" indent="-354013"/>
            <a:r>
              <a:rPr lang="en-GB" sz="2400" dirty="0"/>
              <a:t>Select </a:t>
            </a:r>
            <a:r>
              <a:rPr lang="en-GB" sz="2400" i="1" dirty="0" smtClean="0"/>
              <a:t>Brand </a:t>
            </a:r>
            <a:r>
              <a:rPr lang="en-GB" sz="2400" dirty="0" smtClean="0"/>
              <a:t>in </a:t>
            </a:r>
            <a:r>
              <a:rPr lang="en-GB" sz="2400" dirty="0"/>
              <a:t>the Dependent List and </a:t>
            </a:r>
            <a:r>
              <a:rPr lang="en-GB" sz="2400" i="1" dirty="0" smtClean="0"/>
              <a:t>Gender </a:t>
            </a:r>
            <a:r>
              <a:rPr lang="en-GB" sz="2400" dirty="0" smtClean="0"/>
              <a:t>in </a:t>
            </a:r>
            <a:r>
              <a:rPr lang="en-GB" sz="2400" dirty="0"/>
              <a:t>the Factor List</a:t>
            </a:r>
          </a:p>
          <a:p>
            <a:pPr marL="354013" indent="-354013"/>
            <a:r>
              <a:rPr lang="en-GB" sz="2400" dirty="0"/>
              <a:t>Select Plots… and choose None under boxplots and Histogram under </a:t>
            </a:r>
            <a:r>
              <a:rPr lang="en-GB" sz="2400" dirty="0" smtClean="0"/>
              <a:t>descriptive</a:t>
            </a:r>
          </a:p>
          <a:p>
            <a:pPr marL="354013" indent="-354013"/>
            <a:r>
              <a:rPr lang="en-GB" sz="2400" dirty="0" smtClean="0"/>
              <a:t>Double click on each graph</a:t>
            </a:r>
          </a:p>
          <a:p>
            <a:pPr marL="354013" indent="-354013"/>
            <a:r>
              <a:rPr lang="en-GB" sz="2400" dirty="0" smtClean="0"/>
              <a:t>Double click on the values on the horizontal axis in the chart editor</a:t>
            </a:r>
          </a:p>
          <a:p>
            <a:pPr marL="354013" indent="-354013"/>
            <a:r>
              <a:rPr lang="en-GB" sz="2400" dirty="0" smtClean="0"/>
              <a:t>Select the Scale tab</a:t>
            </a:r>
          </a:p>
          <a:p>
            <a:pPr marL="354013" indent="-354013"/>
            <a:r>
              <a:rPr lang="en-GB" sz="2400" dirty="0" smtClean="0"/>
              <a:t>Change the Minimum to 0, the Maximum to 10 and the Major increment to 1</a:t>
            </a:r>
            <a:endParaRPr lang="en-GB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6" t="1552" r="1745" b="1651"/>
          <a:stretch/>
        </p:blipFill>
        <p:spPr bwMode="auto">
          <a:xfrm>
            <a:off x="5364088" y="1214400"/>
            <a:ext cx="3569683" cy="444684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>
            <a:off x="4788024" y="4653136"/>
            <a:ext cx="1440160" cy="407947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3347863" y="1772816"/>
            <a:ext cx="4968553" cy="316835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4427984" y="2348880"/>
            <a:ext cx="3168352" cy="295232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080000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469" y="1052736"/>
            <a:ext cx="4043515" cy="32399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5924" y="2818453"/>
            <a:ext cx="3960440" cy="317339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788024" y="987986"/>
            <a:ext cx="3528392" cy="15696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Both distributions clearly not normal with different sample sizes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 non-parametric test needed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6006" y="4653136"/>
            <a:ext cx="3960440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Shape of data different for Brand = 8, 9 and 10, but not in the same direction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948264" y="3284984"/>
            <a:ext cx="720080" cy="2339860"/>
          </a:xfrm>
          <a:prstGeom prst="rect">
            <a:avLst/>
          </a:prstGeom>
          <a:solidFill>
            <a:srgbClr val="FFC7CE">
              <a:alpha val="2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2699792" y="1772816"/>
            <a:ext cx="720080" cy="2159952"/>
          </a:xfrm>
          <a:prstGeom prst="rect">
            <a:avLst/>
          </a:prstGeom>
          <a:solidFill>
            <a:srgbClr val="FFC7CE">
              <a:alpha val="2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en-GB" sz="4000" dirty="0" smtClean="0"/>
              <a:t>Distribution of </a:t>
            </a:r>
            <a:r>
              <a:rPr lang="en-GB" sz="4000" i="1" dirty="0" smtClean="0"/>
              <a:t>Brand</a:t>
            </a:r>
            <a:r>
              <a:rPr lang="en-GB" sz="4000" dirty="0" smtClean="0"/>
              <a:t> by </a:t>
            </a:r>
            <a:r>
              <a:rPr lang="en-GB" sz="4000" i="1" dirty="0" smtClean="0"/>
              <a:t>Gender</a:t>
            </a:r>
            <a:endParaRPr lang="en-GB" sz="4000" i="1" dirty="0"/>
          </a:p>
        </p:txBody>
      </p:sp>
    </p:spTree>
    <p:extLst>
      <p:ext uri="{BB962C8B-B14F-4D97-AF65-F5344CB8AC3E}">
        <p14:creationId xmlns:p14="http://schemas.microsoft.com/office/powerpoint/2010/main" val="1882937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dirty="0" smtClean="0"/>
              <a:t>A nonparametric</a:t>
            </a:r>
            <a:br>
              <a:rPr lang="en-GB" dirty="0" smtClean="0"/>
            </a:br>
            <a:r>
              <a:rPr lang="en-GB" dirty="0" smtClean="0"/>
              <a:t>test of association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133850"/>
          </a:xfrm>
        </p:spPr>
        <p:txBody>
          <a:bodyPr/>
          <a:lstStyle/>
          <a:p>
            <a:pPr marL="447675" indent="-447675"/>
            <a:r>
              <a:rPr lang="en-US" sz="2800" dirty="0" smtClean="0"/>
              <a:t>The data consist of counts of subjects with particular profiles</a:t>
            </a:r>
          </a:p>
          <a:p>
            <a:pPr lvl="1"/>
            <a:r>
              <a:rPr lang="en-US" sz="2400" dirty="0" smtClean="0"/>
              <a:t>Profiles are formed by scale and categorical variables</a:t>
            </a:r>
          </a:p>
          <a:p>
            <a:pPr lvl="1"/>
            <a:r>
              <a:rPr lang="en-US" sz="2400" dirty="0" smtClean="0"/>
              <a:t>Often referred to as a contingency table</a:t>
            </a:r>
          </a:p>
          <a:p>
            <a:pPr marL="447675" indent="-447675"/>
            <a:r>
              <a:rPr lang="en-US" sz="2800" dirty="0" smtClean="0"/>
              <a:t>The test is whether there is an association between the categorical variables</a:t>
            </a:r>
          </a:p>
          <a:p>
            <a:pPr marL="447675" indent="-447675"/>
            <a:r>
              <a:rPr lang="en-US" sz="2800" dirty="0" smtClean="0"/>
              <a:t>Equivalent to dropping pebbles at random in a grid where the row and column totals are already known</a:t>
            </a:r>
            <a:endParaRPr lang="en-GB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282848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Chi-squared (</a:t>
            </a:r>
            <a:r>
              <a:rPr lang="en-GB" dirty="0" smtClean="0">
                <a:sym typeface="Symbol"/>
              </a:rPr>
              <a:t></a:t>
            </a:r>
            <a:r>
              <a:rPr lang="en-GB" baseline="30000" dirty="0" smtClean="0">
                <a:sym typeface="Symbol"/>
              </a:rPr>
              <a:t>2</a:t>
            </a:r>
            <a:r>
              <a:rPr lang="en-GB" dirty="0" smtClean="0">
                <a:sym typeface="Symbol"/>
              </a:rPr>
              <a:t>)</a:t>
            </a:r>
            <a:r>
              <a:rPr lang="en-GB" dirty="0" smtClean="0"/>
              <a:t> test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1216" y="908720"/>
            <a:ext cx="7931224" cy="5040560"/>
          </a:xfrm>
        </p:spPr>
        <p:txBody>
          <a:bodyPr/>
          <a:lstStyle/>
          <a:p>
            <a:pPr marL="354013" indent="-354013">
              <a:lnSpc>
                <a:spcPct val="95000"/>
              </a:lnSpc>
              <a:spcBef>
                <a:spcPts val="600"/>
              </a:spcBef>
            </a:pPr>
            <a:r>
              <a:rPr lang="en-GB" sz="2400" dirty="0" smtClean="0"/>
              <a:t>Works with:</a:t>
            </a:r>
          </a:p>
          <a:p>
            <a:pPr marL="893763" lvl="1" indent="-357188">
              <a:lnSpc>
                <a:spcPct val="95000"/>
              </a:lnSpc>
              <a:spcBef>
                <a:spcPts val="600"/>
              </a:spcBef>
            </a:pPr>
            <a:r>
              <a:rPr lang="en-GB" sz="2200" dirty="0" smtClean="0"/>
              <a:t>2-way tables with known row and column totals, or</a:t>
            </a:r>
          </a:p>
          <a:p>
            <a:pPr marL="893763" lvl="1" indent="-357188">
              <a:lnSpc>
                <a:spcPct val="95000"/>
              </a:lnSpc>
              <a:spcBef>
                <a:spcPts val="600"/>
              </a:spcBef>
            </a:pPr>
            <a:r>
              <a:rPr lang="en-GB" sz="2200" dirty="0" smtClean="0"/>
              <a:t>Measuring a sequence of observed values against expected values (not covered here)</a:t>
            </a:r>
          </a:p>
          <a:p>
            <a:pPr marL="354013" indent="-354013">
              <a:lnSpc>
                <a:spcPct val="95000"/>
              </a:lnSpc>
              <a:spcBef>
                <a:spcPts val="600"/>
              </a:spcBef>
            </a:pPr>
            <a:r>
              <a:rPr lang="en-GB" sz="2400" dirty="0" smtClean="0"/>
              <a:t>Based on calculating expected values for the table frequencies and comparing these with the observed values</a:t>
            </a:r>
          </a:p>
          <a:p>
            <a:pPr marL="354013" indent="-354013">
              <a:lnSpc>
                <a:spcPct val="95000"/>
              </a:lnSpc>
              <a:spcBef>
                <a:spcPts val="600"/>
              </a:spcBef>
            </a:pPr>
            <a:r>
              <a:rPr lang="en-GB" sz="2400" dirty="0" smtClean="0"/>
              <a:t>Only valid when most (≥80%) of the expected values are sufficiently large (≥5) and none has expected value &lt;1</a:t>
            </a:r>
          </a:p>
          <a:p>
            <a:pPr marL="354013" indent="-354013">
              <a:lnSpc>
                <a:spcPct val="95000"/>
              </a:lnSpc>
              <a:spcBef>
                <a:spcPts val="600"/>
              </a:spcBef>
            </a:pPr>
            <a:r>
              <a:rPr lang="en-GB" sz="2400" dirty="0" smtClean="0"/>
              <a:t>Null hypothesis: the observed values are randomly distributed based on the expected values (i.e. there is no association between the two variables)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78222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149080"/>
            <a:ext cx="8952111" cy="171589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06090"/>
          </a:xfrm>
        </p:spPr>
        <p:txBody>
          <a:bodyPr/>
          <a:lstStyle/>
          <a:p>
            <a:r>
              <a:rPr lang="en-GB" sz="4000" dirty="0" smtClean="0"/>
              <a:t>Chi-squared test in SPSS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836712"/>
            <a:ext cx="8856984" cy="1656184"/>
          </a:xfrm>
        </p:spPr>
        <p:txBody>
          <a:bodyPr/>
          <a:lstStyle/>
          <a:p>
            <a:pPr marL="354013" indent="-354013">
              <a:lnSpc>
                <a:spcPct val="90000"/>
              </a:lnSpc>
            </a:pPr>
            <a:r>
              <a:rPr lang="en-GB" sz="2400" dirty="0" smtClean="0"/>
              <a:t>Select </a:t>
            </a:r>
            <a:r>
              <a:rPr lang="en-GB" sz="2400" i="1" dirty="0" err="1" smtClean="0"/>
              <a:t>Analyze</a:t>
            </a:r>
            <a:r>
              <a:rPr lang="en-GB" sz="2400" dirty="0" smtClean="0"/>
              <a:t> – </a:t>
            </a:r>
            <a:r>
              <a:rPr lang="en-GB" sz="2400" i="1" dirty="0" smtClean="0"/>
              <a:t>Descriptive Statistics </a:t>
            </a:r>
            <a:r>
              <a:rPr lang="en-GB" sz="2400" dirty="0" smtClean="0"/>
              <a:t>– </a:t>
            </a:r>
            <a:r>
              <a:rPr lang="en-GB" sz="2400" i="1" dirty="0" smtClean="0"/>
              <a:t>Crosstabs…</a:t>
            </a:r>
          </a:p>
          <a:p>
            <a:pPr marL="354013" indent="-354013">
              <a:lnSpc>
                <a:spcPct val="90000"/>
              </a:lnSpc>
            </a:pPr>
            <a:r>
              <a:rPr lang="en-GB" sz="2400" dirty="0" smtClean="0"/>
              <a:t>Select </a:t>
            </a:r>
            <a:r>
              <a:rPr lang="en-GB" sz="2400" i="1" dirty="0" smtClean="0"/>
              <a:t>Gender</a:t>
            </a:r>
            <a:r>
              <a:rPr lang="en-GB" sz="2400" dirty="0" smtClean="0"/>
              <a:t> for the rows and </a:t>
            </a:r>
            <a:r>
              <a:rPr lang="en-GB" sz="2400" i="1" dirty="0" err="1" smtClean="0"/>
              <a:t>AgeCategory</a:t>
            </a:r>
            <a:r>
              <a:rPr lang="en-GB" sz="2400" dirty="0" smtClean="0"/>
              <a:t> for the columns</a:t>
            </a:r>
          </a:p>
          <a:p>
            <a:pPr marL="354013" indent="-354013">
              <a:lnSpc>
                <a:spcPct val="90000"/>
              </a:lnSpc>
            </a:pPr>
            <a:r>
              <a:rPr lang="en-GB" sz="2400" dirty="0" smtClean="0"/>
              <a:t>Select </a:t>
            </a:r>
            <a:r>
              <a:rPr lang="en-GB" sz="2400" i="1" dirty="0" smtClean="0"/>
              <a:t>Statistics…</a:t>
            </a:r>
            <a:r>
              <a:rPr lang="en-GB" sz="2400" dirty="0" smtClean="0"/>
              <a:t> then </a:t>
            </a:r>
            <a:r>
              <a:rPr lang="en-GB" sz="2400" i="1" dirty="0" smtClean="0"/>
              <a:t>Chi-square </a:t>
            </a:r>
            <a:r>
              <a:rPr lang="en-GB" sz="2400" dirty="0" smtClean="0"/>
              <a:t>then </a:t>
            </a:r>
            <a:r>
              <a:rPr lang="en-GB" sz="2400" i="1" dirty="0" smtClean="0"/>
              <a:t>Continue</a:t>
            </a:r>
          </a:p>
          <a:p>
            <a:pPr marL="354013" indent="-354013">
              <a:lnSpc>
                <a:spcPct val="90000"/>
              </a:lnSpc>
            </a:pPr>
            <a:r>
              <a:rPr lang="en-GB" sz="2400" dirty="0" smtClean="0"/>
              <a:t>Select </a:t>
            </a:r>
            <a:r>
              <a:rPr lang="en-GB" sz="2400" i="1" dirty="0" smtClean="0"/>
              <a:t>Cells…</a:t>
            </a:r>
            <a:r>
              <a:rPr lang="en-GB" sz="2400" dirty="0" smtClean="0"/>
              <a:t> then </a:t>
            </a:r>
            <a:r>
              <a:rPr lang="en-GB" sz="2400" i="1" dirty="0" smtClean="0"/>
              <a:t>Expected </a:t>
            </a:r>
            <a:r>
              <a:rPr lang="en-GB" sz="2400" dirty="0" smtClean="0"/>
              <a:t>then </a:t>
            </a:r>
            <a:r>
              <a:rPr lang="en-GB" sz="2400" i="1" dirty="0" smtClean="0"/>
              <a:t>Continue</a:t>
            </a:r>
          </a:p>
        </p:txBody>
      </p:sp>
      <p:sp>
        <p:nvSpPr>
          <p:cNvPr id="4" name="Rectangle 3"/>
          <p:cNvSpPr/>
          <p:nvPr/>
        </p:nvSpPr>
        <p:spPr>
          <a:xfrm>
            <a:off x="323528" y="2585570"/>
            <a:ext cx="4536504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Analysis is invalid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because 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15 out of 22 cells (way more than 20%) have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an expected frequency less than 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cxnSp>
        <p:nvCxnSpPr>
          <p:cNvPr id="18" name="Straight Arrow Connector 17"/>
          <p:cNvCxnSpPr>
            <a:stCxn id="4" idx="2"/>
          </p:cNvCxnSpPr>
          <p:nvPr/>
        </p:nvCxnSpPr>
        <p:spPr>
          <a:xfrm>
            <a:off x="2591780" y="3508900"/>
            <a:ext cx="711459" cy="139628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339752" y="4905184"/>
            <a:ext cx="2664296" cy="180000"/>
          </a:xfrm>
          <a:prstGeom prst="rect">
            <a:avLst/>
          </a:prstGeom>
          <a:solidFill>
            <a:srgbClr val="FFC7CE">
              <a:alpha val="2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2339752" y="5265224"/>
            <a:ext cx="4392000" cy="180000"/>
          </a:xfrm>
          <a:prstGeom prst="rect">
            <a:avLst/>
          </a:prstGeom>
          <a:solidFill>
            <a:srgbClr val="FFC7CE">
              <a:alpha val="2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7374918" y="5265224"/>
            <a:ext cx="1080000" cy="180000"/>
          </a:xfrm>
          <a:prstGeom prst="rect">
            <a:avLst/>
          </a:prstGeom>
          <a:solidFill>
            <a:srgbClr val="FFC7CE">
              <a:alpha val="2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5724128" y="2529448"/>
            <a:ext cx="2664296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We need to combine some of the columns together and retest</a:t>
            </a:r>
          </a:p>
        </p:txBody>
      </p:sp>
      <p:sp>
        <p:nvSpPr>
          <p:cNvPr id="19" name="Rectangle 18"/>
          <p:cNvSpPr/>
          <p:nvPr/>
        </p:nvSpPr>
        <p:spPr>
          <a:xfrm>
            <a:off x="2123728" y="4545144"/>
            <a:ext cx="3456000" cy="180000"/>
          </a:xfrm>
          <a:prstGeom prst="rect">
            <a:avLst/>
          </a:prstGeom>
          <a:solidFill>
            <a:srgbClr val="FFC7CE">
              <a:alpha val="2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5635728" y="4545144"/>
            <a:ext cx="1080000" cy="180000"/>
          </a:xfrm>
          <a:prstGeom prst="rect">
            <a:avLst/>
          </a:prstGeom>
          <a:solidFill>
            <a:srgbClr val="FFC7CE">
              <a:alpha val="2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4427984" y="3472822"/>
            <a:ext cx="1943582" cy="107232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endCxn id="20" idx="0"/>
          </p:cNvCxnSpPr>
          <p:nvPr/>
        </p:nvCxnSpPr>
        <p:spPr>
          <a:xfrm flipH="1">
            <a:off x="6175728" y="3472822"/>
            <a:ext cx="540000" cy="107232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2987824" y="3525763"/>
            <a:ext cx="1080120" cy="1739461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3303239" y="3525763"/>
            <a:ext cx="4071679" cy="1739461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25" name="TextBox 24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044891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3" grpId="0" animBg="1"/>
      <p:bldP spid="14" grpId="0" animBg="1"/>
      <p:bldP spid="15" grpId="0" animBg="1"/>
      <p:bldP spid="17" grpId="0" animBg="1"/>
      <p:bldP spid="19" grpId="0" animBg="1"/>
      <p:bldP spid="20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000" cy="490066"/>
          </a:xfrm>
        </p:spPr>
        <p:txBody>
          <a:bodyPr>
            <a:normAutofit fontScale="90000"/>
          </a:bodyPr>
          <a:lstStyle/>
          <a:p>
            <a:r>
              <a:rPr lang="en-GB" sz="3600" dirty="0" smtClean="0"/>
              <a:t>Recode </a:t>
            </a:r>
            <a:r>
              <a:rPr lang="en-GB" sz="3600" i="1" dirty="0" smtClean="0"/>
              <a:t>Brand </a:t>
            </a:r>
            <a:r>
              <a:rPr lang="en-GB" sz="3600" dirty="0" smtClean="0"/>
              <a:t>into a new variable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764704"/>
            <a:ext cx="3672408" cy="5112568"/>
          </a:xfrm>
        </p:spPr>
        <p:txBody>
          <a:bodyPr>
            <a:normAutofit fontScale="92500"/>
          </a:bodyPr>
          <a:lstStyle/>
          <a:p>
            <a:pPr marL="354013" indent="-354013">
              <a:spcBef>
                <a:spcPts val="500"/>
              </a:spcBef>
            </a:pPr>
            <a:r>
              <a:rPr lang="en-GB" sz="2400" dirty="0" smtClean="0"/>
              <a:t>Select Transform – Recode into Different Variables…</a:t>
            </a:r>
          </a:p>
          <a:p>
            <a:pPr marL="354013" indent="-354013">
              <a:spcBef>
                <a:spcPts val="500"/>
              </a:spcBef>
            </a:pPr>
            <a:r>
              <a:rPr lang="en-GB" sz="2400" dirty="0" smtClean="0"/>
              <a:t>Select </a:t>
            </a:r>
            <a:r>
              <a:rPr lang="en-GB" sz="2400" i="1" dirty="0" smtClean="0"/>
              <a:t>Brand</a:t>
            </a:r>
            <a:r>
              <a:rPr lang="en-GB" sz="2400" dirty="0" smtClean="0"/>
              <a:t> from the list</a:t>
            </a:r>
          </a:p>
          <a:p>
            <a:pPr marL="354013" indent="-354013">
              <a:spcBef>
                <a:spcPts val="500"/>
              </a:spcBef>
            </a:pPr>
            <a:r>
              <a:rPr lang="en-GB" sz="2400" dirty="0" smtClean="0"/>
              <a:t>Enter </a:t>
            </a:r>
            <a:r>
              <a:rPr lang="en-GB" sz="2400" i="1" dirty="0" smtClean="0"/>
              <a:t>Brand2</a:t>
            </a:r>
            <a:r>
              <a:rPr lang="en-GB" sz="2400" dirty="0" smtClean="0"/>
              <a:t> as the output variable name and press Change</a:t>
            </a:r>
          </a:p>
          <a:p>
            <a:pPr marL="354013" indent="-354013">
              <a:spcBef>
                <a:spcPts val="500"/>
              </a:spcBef>
            </a:pPr>
            <a:r>
              <a:rPr lang="en-GB" sz="2400" dirty="0" smtClean="0"/>
              <a:t>Select Old and New Values…</a:t>
            </a:r>
          </a:p>
          <a:p>
            <a:pPr marL="354013" indent="-354013">
              <a:spcBef>
                <a:spcPts val="500"/>
              </a:spcBef>
            </a:pPr>
            <a:r>
              <a:rPr lang="en-GB" sz="2400" dirty="0" smtClean="0"/>
              <a:t>Under Old Value, select Range and enter the values 0 and 5</a:t>
            </a:r>
          </a:p>
          <a:p>
            <a:pPr marL="354013" indent="-354013">
              <a:spcBef>
                <a:spcPts val="500"/>
              </a:spcBef>
            </a:pPr>
            <a:r>
              <a:rPr lang="en-GB" sz="2400" dirty="0" smtClean="0"/>
              <a:t>Under New Value, enter 1 and select Add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2570" y="692696"/>
            <a:ext cx="4747902" cy="53406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11" name="Straight Arrow Connector 10"/>
          <p:cNvCxnSpPr/>
          <p:nvPr/>
        </p:nvCxnSpPr>
        <p:spPr>
          <a:xfrm flipV="1">
            <a:off x="3059832" y="4653136"/>
            <a:ext cx="3269963" cy="108012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3851920" y="3789040"/>
            <a:ext cx="2952328" cy="155655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2699792" y="4797152"/>
            <a:ext cx="1634981" cy="14401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2699792" y="4567318"/>
            <a:ext cx="1584176" cy="30184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839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4032448"/>
          </a:xfrm>
        </p:spPr>
        <p:txBody>
          <a:bodyPr>
            <a:noAutofit/>
          </a:bodyPr>
          <a:lstStyle/>
          <a:p>
            <a:pPr>
              <a:lnSpc>
                <a:spcPct val="95000"/>
              </a:lnSpc>
            </a:pPr>
            <a:r>
              <a:rPr lang="en-GB" dirty="0"/>
              <a:t>Repeat with the range 6 through 7 going to 2</a:t>
            </a:r>
          </a:p>
          <a:p>
            <a:pPr>
              <a:lnSpc>
                <a:spcPct val="95000"/>
              </a:lnSpc>
            </a:pPr>
            <a:r>
              <a:rPr lang="en-GB" dirty="0"/>
              <a:t>Recode the value 8 as 3, 9 as 4, and 10 as 5</a:t>
            </a:r>
          </a:p>
          <a:p>
            <a:pPr>
              <a:lnSpc>
                <a:spcPct val="95000"/>
              </a:lnSpc>
            </a:pPr>
            <a:r>
              <a:rPr lang="en-GB" dirty="0"/>
              <a:t>On the Variable View, change the number of decimal places of </a:t>
            </a:r>
            <a:r>
              <a:rPr lang="en-GB" i="1" dirty="0"/>
              <a:t>Brand2</a:t>
            </a:r>
            <a:r>
              <a:rPr lang="en-GB" dirty="0"/>
              <a:t> to 0 and its data type to Ordinal</a:t>
            </a:r>
          </a:p>
          <a:p>
            <a:pPr>
              <a:lnSpc>
                <a:spcPct val="95000"/>
              </a:lnSpc>
            </a:pPr>
            <a:r>
              <a:rPr lang="en-GB" dirty="0"/>
              <a:t>Add values to </a:t>
            </a:r>
            <a:r>
              <a:rPr lang="en-GB" i="1" dirty="0"/>
              <a:t>Brand2 </a:t>
            </a:r>
            <a:r>
              <a:rPr lang="en-GB" dirty="0"/>
              <a:t>to explain these </a:t>
            </a:r>
            <a:r>
              <a:rPr lang="en-GB" dirty="0" smtClean="0"/>
              <a:t>settings</a:t>
            </a:r>
          </a:p>
          <a:p>
            <a:pPr>
              <a:lnSpc>
                <a:spcPct val="95000"/>
              </a:lnSpc>
            </a:pPr>
            <a:r>
              <a:rPr lang="en-GB" dirty="0"/>
              <a:t>Re-run the chi-squared test by changing the variable from </a:t>
            </a:r>
            <a:r>
              <a:rPr lang="en-GB" i="1" dirty="0"/>
              <a:t>Brand</a:t>
            </a:r>
            <a:r>
              <a:rPr lang="en-GB" dirty="0"/>
              <a:t> to </a:t>
            </a:r>
            <a:r>
              <a:rPr lang="en-GB" i="1" dirty="0"/>
              <a:t>Brand2</a:t>
            </a:r>
            <a:r>
              <a:rPr lang="en-GB" dirty="0"/>
              <a:t> and keeping all the other options the </a:t>
            </a:r>
            <a:r>
              <a:rPr lang="en-GB" dirty="0" smtClean="0"/>
              <a:t>same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2609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8211" y="3028011"/>
            <a:ext cx="4615131" cy="2232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5163" y="895940"/>
            <a:ext cx="6029325" cy="18859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126851" y="764704"/>
            <a:ext cx="2700000" cy="176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Analysis still not valid as 3 out of 10 cells (&gt;20%) still have expected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frequency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&lt;5</a:t>
            </a:r>
          </a:p>
        </p:txBody>
      </p:sp>
      <p:sp>
        <p:nvSpPr>
          <p:cNvPr id="7" name="Rectangle 6"/>
          <p:cNvSpPr/>
          <p:nvPr/>
        </p:nvSpPr>
        <p:spPr>
          <a:xfrm>
            <a:off x="5413253" y="2127931"/>
            <a:ext cx="324000" cy="216000"/>
          </a:xfrm>
          <a:prstGeom prst="rect">
            <a:avLst/>
          </a:prstGeom>
          <a:solidFill>
            <a:srgbClr val="FFC7CE">
              <a:alpha val="2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Arrow Connector 7"/>
          <p:cNvCxnSpPr>
            <a:stCxn id="6" idx="3"/>
            <a:endCxn id="7" idx="1"/>
          </p:cNvCxnSpPr>
          <p:nvPr/>
        </p:nvCxnSpPr>
        <p:spPr>
          <a:xfrm>
            <a:off x="2826851" y="1646704"/>
            <a:ext cx="2586402" cy="589227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2826851" y="1830592"/>
            <a:ext cx="1692488" cy="3069627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8335811" y="3676083"/>
            <a:ext cx="432000" cy="252000"/>
          </a:xfrm>
          <a:prstGeom prst="rect">
            <a:avLst/>
          </a:prstGeom>
          <a:solidFill>
            <a:srgbClr val="FFC7CE">
              <a:alpha val="2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198860" y="2965119"/>
            <a:ext cx="3168351" cy="108952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Result not significant as P-value for chi-squared &gt;0.05</a:t>
            </a:r>
          </a:p>
        </p:txBody>
      </p:sp>
      <p:cxnSp>
        <p:nvCxnSpPr>
          <p:cNvPr id="16" name="Straight Arrow Connector 15"/>
          <p:cNvCxnSpPr>
            <a:stCxn id="13" idx="3"/>
            <a:endCxn id="12" idx="1"/>
          </p:cNvCxnSpPr>
          <p:nvPr/>
        </p:nvCxnSpPr>
        <p:spPr>
          <a:xfrm>
            <a:off x="3367211" y="3509884"/>
            <a:ext cx="4968600" cy="292199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7327651" y="2127931"/>
            <a:ext cx="324000" cy="216000"/>
          </a:xfrm>
          <a:prstGeom prst="rect">
            <a:avLst/>
          </a:prstGeom>
          <a:solidFill>
            <a:srgbClr val="FFC7CE">
              <a:alpha val="2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7975723" y="2127931"/>
            <a:ext cx="324000" cy="216000"/>
          </a:xfrm>
          <a:prstGeom prst="rect">
            <a:avLst/>
          </a:prstGeom>
          <a:solidFill>
            <a:srgbClr val="FFC7CE">
              <a:alpha val="2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Straight Arrow Connector 18"/>
          <p:cNvCxnSpPr>
            <a:endCxn id="17" idx="1"/>
          </p:cNvCxnSpPr>
          <p:nvPr/>
        </p:nvCxnSpPr>
        <p:spPr>
          <a:xfrm>
            <a:off x="2826851" y="1425253"/>
            <a:ext cx="4500800" cy="81067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2826851" y="1227811"/>
            <a:ext cx="5184960" cy="90012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270867" y="4355454"/>
            <a:ext cx="3528392" cy="108952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Recoding again and re-running would probably not improve the result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23" name="TextBox 22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831536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2" grpId="0" animBg="1"/>
      <p:bldP spid="13" grpId="0" animBg="1"/>
      <p:bldP spid="17" grpId="0" animBg="1"/>
      <p:bldP spid="18" grpId="0" animBg="1"/>
      <p:bldP spid="2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072494" cy="1152128"/>
          </a:xfrm>
        </p:spPr>
        <p:txBody>
          <a:bodyPr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GB" dirty="0" smtClean="0"/>
              <a:t>Parametric v.</a:t>
            </a:r>
            <a:r>
              <a:rPr lang="en-GB" dirty="0"/>
              <a:t> </a:t>
            </a:r>
            <a:r>
              <a:rPr lang="en-GB" dirty="0" smtClean="0"/>
              <a:t>nonparametric methods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8136904" cy="4752528"/>
          </a:xfrm>
        </p:spPr>
        <p:txBody>
          <a:bodyPr/>
          <a:lstStyle/>
          <a:p>
            <a:pPr marL="447675" lvl="1" indent="-447675">
              <a:buFont typeface="Wingdings" pitchFamily="2" charset="2"/>
              <a:buChar char="q"/>
            </a:pPr>
            <a:r>
              <a:rPr lang="en-GB" sz="2600" dirty="0" smtClean="0"/>
              <a:t>Theoretical statistical distributions are constructed using parameters:</a:t>
            </a:r>
          </a:p>
          <a:p>
            <a:pPr marL="896938" lvl="1" indent="-357188"/>
            <a:r>
              <a:rPr lang="en-GB" sz="2400" dirty="0" smtClean="0"/>
              <a:t>These parameters determine the location and shape of the frequency distribution</a:t>
            </a:r>
          </a:p>
          <a:p>
            <a:pPr marL="896938" lvl="1" indent="-357188"/>
            <a:r>
              <a:rPr lang="en-GB" sz="2400" dirty="0" smtClean="0"/>
              <a:t>For example, the mean and standard deviation of the normal distribution – see Workshop 6</a:t>
            </a:r>
          </a:p>
          <a:p>
            <a:pPr marL="447675" lvl="1" indent="-447675">
              <a:buFont typeface="Wingdings" pitchFamily="2" charset="2"/>
              <a:buChar char="q"/>
            </a:pPr>
            <a:r>
              <a:rPr lang="en-GB" sz="2600" dirty="0" smtClean="0"/>
              <a:t>Methods that assume observations come from a certain distribution are called </a:t>
            </a:r>
            <a:r>
              <a:rPr lang="en-GB" sz="2600" b="1" dirty="0" smtClean="0"/>
              <a:t>parametric methods</a:t>
            </a:r>
          </a:p>
          <a:p>
            <a:pPr marL="447675" indent="-447675"/>
            <a:r>
              <a:rPr lang="en-GB" sz="2600" dirty="0" smtClean="0"/>
              <a:t>Methods that make no distributional assumptions about observations are called </a:t>
            </a:r>
            <a:r>
              <a:rPr lang="en-GB" sz="2600" b="1" dirty="0" smtClean="0"/>
              <a:t>nonparametric methods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4065135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Fisher’s exact test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4753322"/>
          </a:xfrm>
        </p:spPr>
        <p:txBody>
          <a:bodyPr/>
          <a:lstStyle/>
          <a:p>
            <a:pPr marL="447675" indent="-447675"/>
            <a:r>
              <a:rPr lang="en-GB" sz="2800" dirty="0" smtClean="0"/>
              <a:t>Applies to 2x2 contingency tables</a:t>
            </a:r>
          </a:p>
          <a:p>
            <a:pPr marL="447675" indent="-447675"/>
            <a:r>
              <a:rPr lang="en-GB" sz="2800" dirty="0" smtClean="0"/>
              <a:t>Works with smaller samples than chi-squared:</a:t>
            </a:r>
          </a:p>
          <a:p>
            <a:pPr marL="895350" lvl="1" indent="-354013"/>
            <a:r>
              <a:rPr lang="en-GB" sz="2400" dirty="0" smtClean="0"/>
              <a:t>Sample </a:t>
            </a:r>
            <a:r>
              <a:rPr lang="en-GB" sz="2400" dirty="0"/>
              <a:t>size </a:t>
            </a:r>
            <a:r>
              <a:rPr lang="en-GB" sz="2400" dirty="0" smtClean="0"/>
              <a:t>&gt; 40</a:t>
            </a:r>
            <a:r>
              <a:rPr lang="en-GB" sz="2400" dirty="0"/>
              <a:t> </a:t>
            </a:r>
            <a:r>
              <a:rPr lang="en-GB" sz="2400" dirty="0" smtClean="0">
                <a:sym typeface="Symbol"/>
              </a:rPr>
              <a:t></a:t>
            </a:r>
            <a:r>
              <a:rPr lang="en-GB" sz="2400" dirty="0" smtClean="0"/>
              <a:t> chi-squared can </a:t>
            </a:r>
            <a:r>
              <a:rPr lang="en-GB" sz="2400" dirty="0"/>
              <a:t>be </a:t>
            </a:r>
            <a:r>
              <a:rPr lang="en-GB" sz="2400" dirty="0" smtClean="0"/>
              <a:t>used</a:t>
            </a:r>
            <a:endParaRPr lang="en-GB" sz="2400" dirty="0"/>
          </a:p>
          <a:p>
            <a:pPr marL="895350" lvl="1" indent="-354013"/>
            <a:r>
              <a:rPr lang="en-GB" sz="2400" dirty="0" smtClean="0"/>
              <a:t>Sample </a:t>
            </a:r>
            <a:r>
              <a:rPr lang="en-GB" sz="2400" dirty="0"/>
              <a:t>size </a:t>
            </a:r>
            <a:r>
              <a:rPr lang="en-GB" sz="2400" dirty="0" smtClean="0"/>
              <a:t>between </a:t>
            </a:r>
            <a:r>
              <a:rPr lang="en-GB" sz="2400" dirty="0"/>
              <a:t>20 and 40 and the smallest expected </a:t>
            </a:r>
            <a:r>
              <a:rPr lang="en-GB" sz="2400" dirty="0" smtClean="0"/>
              <a:t>frequency </a:t>
            </a:r>
            <a:r>
              <a:rPr lang="en-GB" sz="2400" dirty="0" smtClean="0">
                <a:sym typeface="Symbol"/>
              </a:rPr>
              <a:t> </a:t>
            </a:r>
            <a:r>
              <a:rPr lang="en-GB" sz="2400" dirty="0" smtClean="0"/>
              <a:t>5</a:t>
            </a:r>
            <a:r>
              <a:rPr lang="en-GB" sz="2400" dirty="0"/>
              <a:t>, </a:t>
            </a:r>
            <a:r>
              <a:rPr lang="en-GB" sz="2400" dirty="0">
                <a:sym typeface="Symbol"/>
              </a:rPr>
              <a:t></a:t>
            </a:r>
            <a:r>
              <a:rPr lang="en-GB" sz="2400" dirty="0"/>
              <a:t> chi-squared </a:t>
            </a:r>
            <a:r>
              <a:rPr lang="en-GB" sz="2400" dirty="0" smtClean="0"/>
              <a:t>can </a:t>
            </a:r>
            <a:r>
              <a:rPr lang="en-GB" sz="2400" dirty="0"/>
              <a:t>be </a:t>
            </a:r>
            <a:r>
              <a:rPr lang="en-GB" sz="2400" dirty="0" smtClean="0"/>
              <a:t>used</a:t>
            </a:r>
            <a:endParaRPr lang="en-GB" sz="2400" dirty="0"/>
          </a:p>
          <a:p>
            <a:pPr marL="895350" lvl="1" indent="-354013"/>
            <a:r>
              <a:rPr lang="en-GB" sz="2400" dirty="0" smtClean="0"/>
              <a:t>Otherwise </a:t>
            </a:r>
            <a:r>
              <a:rPr lang="en-GB" sz="2400" dirty="0"/>
              <a:t>Fisher’s </a:t>
            </a:r>
            <a:r>
              <a:rPr lang="en-GB" sz="2400" dirty="0" smtClean="0"/>
              <a:t>exact </a:t>
            </a:r>
            <a:r>
              <a:rPr lang="en-GB" sz="2400" dirty="0"/>
              <a:t>test </a:t>
            </a:r>
            <a:r>
              <a:rPr lang="en-GB" sz="2400" b="1" dirty="0"/>
              <a:t>must</a:t>
            </a:r>
            <a:r>
              <a:rPr lang="en-GB" sz="2400" dirty="0"/>
              <a:t> be used</a:t>
            </a:r>
            <a:endParaRPr lang="en-GB" sz="2400" dirty="0" smtClean="0"/>
          </a:p>
          <a:p>
            <a:pPr marL="447675" indent="-447675"/>
            <a:r>
              <a:rPr lang="en-GB" sz="2800" dirty="0" smtClean="0"/>
              <a:t>A one-sided test with a 2-sided normal approximation</a:t>
            </a:r>
          </a:p>
          <a:p>
            <a:pPr marL="447675" indent="-447675"/>
            <a:r>
              <a:rPr lang="en-GB" sz="2800" dirty="0" smtClean="0"/>
              <a:t>Provided automatically by SPSS when you cross-tabulate and select chi-squared</a:t>
            </a:r>
            <a:endParaRPr lang="en-GB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473171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257378"/>
          </a:xfrm>
        </p:spPr>
        <p:txBody>
          <a:bodyPr/>
          <a:lstStyle/>
          <a:p>
            <a:pPr marL="447675" indent="-447675">
              <a:lnSpc>
                <a:spcPct val="95000"/>
              </a:lnSpc>
              <a:spcBef>
                <a:spcPts val="600"/>
              </a:spcBef>
            </a:pPr>
            <a:r>
              <a:rPr lang="en-GB" sz="2800" dirty="0" smtClean="0"/>
              <a:t>Go back to the first data set</a:t>
            </a:r>
          </a:p>
          <a:p>
            <a:pPr marL="447675" indent="-447675">
              <a:lnSpc>
                <a:spcPct val="95000"/>
              </a:lnSpc>
              <a:spcBef>
                <a:spcPts val="600"/>
              </a:spcBef>
            </a:pPr>
            <a:r>
              <a:rPr lang="en-GB" sz="2800" dirty="0" smtClean="0"/>
              <a:t>Select Transform - Recode into Different Variable to recode </a:t>
            </a:r>
            <a:r>
              <a:rPr lang="en-GB" sz="2800" i="1" dirty="0" smtClean="0"/>
              <a:t>Housekeeping</a:t>
            </a:r>
            <a:r>
              <a:rPr lang="en-GB" sz="2800" dirty="0" smtClean="0"/>
              <a:t> into </a:t>
            </a:r>
            <a:r>
              <a:rPr lang="en-GB" sz="2800" i="1" dirty="0" smtClean="0"/>
              <a:t>Housekeeping2</a:t>
            </a:r>
            <a:r>
              <a:rPr lang="en-GB" sz="2800" dirty="0" smtClean="0"/>
              <a:t> with:</a:t>
            </a:r>
          </a:p>
          <a:p>
            <a:pPr marL="895350" lvl="1" indent="-354013">
              <a:lnSpc>
                <a:spcPct val="95000"/>
              </a:lnSpc>
              <a:spcBef>
                <a:spcPts val="600"/>
              </a:spcBef>
            </a:pPr>
            <a:r>
              <a:rPr lang="en-GB" sz="2400" dirty="0" smtClean="0"/>
              <a:t>0, 1 and 2 recoded as 1</a:t>
            </a:r>
          </a:p>
          <a:p>
            <a:pPr marL="895350" lvl="1" indent="-354013">
              <a:lnSpc>
                <a:spcPct val="95000"/>
              </a:lnSpc>
              <a:spcBef>
                <a:spcPts val="600"/>
              </a:spcBef>
            </a:pPr>
            <a:r>
              <a:rPr lang="en-GB" sz="2400" dirty="0" smtClean="0"/>
              <a:t>3 recoded as 2</a:t>
            </a:r>
          </a:p>
          <a:p>
            <a:pPr marL="895350" lvl="1" indent="-354013">
              <a:lnSpc>
                <a:spcPct val="95000"/>
              </a:lnSpc>
              <a:spcBef>
                <a:spcPts val="600"/>
              </a:spcBef>
            </a:pPr>
            <a:r>
              <a:rPr lang="en-GB" sz="2400" dirty="0" smtClean="0"/>
              <a:t>(We are leaving out 4)</a:t>
            </a:r>
            <a:endParaRPr lang="en-GB" dirty="0" smtClean="0"/>
          </a:p>
          <a:p>
            <a:pPr marL="447675" indent="-447675">
              <a:lnSpc>
                <a:spcPct val="95000"/>
              </a:lnSpc>
              <a:spcBef>
                <a:spcPts val="600"/>
              </a:spcBef>
            </a:pPr>
            <a:r>
              <a:rPr lang="en-GB" sz="2800" dirty="0" smtClean="0"/>
              <a:t>Change </a:t>
            </a:r>
            <a:r>
              <a:rPr lang="en-GB" sz="2800" i="1" dirty="0" smtClean="0"/>
              <a:t>Housekeeping2 </a:t>
            </a:r>
            <a:r>
              <a:rPr lang="en-GB" sz="2800" dirty="0" smtClean="0"/>
              <a:t>so that it has zero decimal places and the values are as above</a:t>
            </a:r>
          </a:p>
          <a:p>
            <a:pPr marL="447675" indent="-447675">
              <a:lnSpc>
                <a:spcPct val="95000"/>
              </a:lnSpc>
              <a:spcBef>
                <a:spcPts val="600"/>
              </a:spcBef>
            </a:pPr>
            <a:r>
              <a:rPr lang="en-GB" sz="2800" dirty="0" smtClean="0"/>
              <a:t>Select </a:t>
            </a:r>
            <a:r>
              <a:rPr lang="en-GB" sz="2800" dirty="0" err="1" smtClean="0"/>
              <a:t>Analyze</a:t>
            </a:r>
            <a:r>
              <a:rPr lang="en-GB" sz="2800" dirty="0" smtClean="0"/>
              <a:t> – Descriptive Statistics – Crosstabs and choose Group and Housekeeping2 and the chi-squared test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935339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501008"/>
            <a:ext cx="5889999" cy="2340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548680"/>
            <a:ext cx="5218115" cy="2196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287820" y="283693"/>
            <a:ext cx="3132051" cy="108952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There are 82 valid cases so chi-squared would be valid here</a:t>
            </a:r>
          </a:p>
        </p:txBody>
      </p:sp>
      <p:sp>
        <p:nvSpPr>
          <p:cNvPr id="7" name="Rectangle 6"/>
          <p:cNvSpPr/>
          <p:nvPr/>
        </p:nvSpPr>
        <p:spPr>
          <a:xfrm>
            <a:off x="261450" y="1556792"/>
            <a:ext cx="2952328" cy="175432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Chi-squared P-value is 0.011 – slightly weaker than the Mann-Whitney U test result (0.007)</a:t>
            </a:r>
          </a:p>
        </p:txBody>
      </p:sp>
      <p:sp>
        <p:nvSpPr>
          <p:cNvPr id="8" name="Rectangle 7"/>
          <p:cNvSpPr/>
          <p:nvPr/>
        </p:nvSpPr>
        <p:spPr>
          <a:xfrm>
            <a:off x="261450" y="3421478"/>
            <a:ext cx="2700000" cy="24191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Fisher’s exact P-value is 0.010 for one sided (H</a:t>
            </a:r>
            <a:r>
              <a:rPr lang="en-GB" sz="2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: Housekeeping is the same or worse) and 0.014 for 2-sided</a:t>
            </a:r>
          </a:p>
        </p:txBody>
      </p:sp>
      <p:sp>
        <p:nvSpPr>
          <p:cNvPr id="9" name="Rectangle 8"/>
          <p:cNvSpPr/>
          <p:nvPr/>
        </p:nvSpPr>
        <p:spPr>
          <a:xfrm>
            <a:off x="8438125" y="2276872"/>
            <a:ext cx="324000" cy="216000"/>
          </a:xfrm>
          <a:prstGeom prst="rect">
            <a:avLst/>
          </a:prstGeom>
          <a:solidFill>
            <a:srgbClr val="FFC7CE">
              <a:alpha val="2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Arrow Connector 9"/>
          <p:cNvCxnSpPr>
            <a:stCxn id="6" idx="3"/>
          </p:cNvCxnSpPr>
          <p:nvPr/>
        </p:nvCxnSpPr>
        <p:spPr>
          <a:xfrm>
            <a:off x="3419871" y="828458"/>
            <a:ext cx="5018254" cy="155641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6588224" y="4077072"/>
            <a:ext cx="324000" cy="216000"/>
          </a:xfrm>
          <a:prstGeom prst="rect">
            <a:avLst/>
          </a:prstGeom>
          <a:solidFill>
            <a:srgbClr val="FFC7CE">
              <a:alpha val="2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Arrow Connector 13"/>
          <p:cNvCxnSpPr>
            <a:stCxn id="7" idx="3"/>
            <a:endCxn id="13" idx="1"/>
          </p:cNvCxnSpPr>
          <p:nvPr/>
        </p:nvCxnSpPr>
        <p:spPr>
          <a:xfrm>
            <a:off x="3213778" y="2433955"/>
            <a:ext cx="3374446" cy="1751117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7560368" y="4725144"/>
            <a:ext cx="324000" cy="216000"/>
          </a:xfrm>
          <a:prstGeom prst="rect">
            <a:avLst/>
          </a:prstGeom>
          <a:solidFill>
            <a:srgbClr val="FFC7CE">
              <a:alpha val="2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2961450" y="3933056"/>
            <a:ext cx="5570990" cy="7920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8532440" y="4725144"/>
            <a:ext cx="324000" cy="216000"/>
          </a:xfrm>
          <a:prstGeom prst="rect">
            <a:avLst/>
          </a:prstGeom>
          <a:solidFill>
            <a:srgbClr val="FFC7CE">
              <a:alpha val="2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Arrow Connector 24"/>
          <p:cNvCxnSpPr>
            <a:endCxn id="19" idx="1"/>
          </p:cNvCxnSpPr>
          <p:nvPr/>
        </p:nvCxnSpPr>
        <p:spPr>
          <a:xfrm flipV="1">
            <a:off x="2961450" y="4833144"/>
            <a:ext cx="4598918" cy="82810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23172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3" grpId="0" animBg="1"/>
      <p:bldP spid="19" grpId="0" animBg="1"/>
      <p:bldP spid="22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5025" y="620688"/>
            <a:ext cx="6275040" cy="63408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Activities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392488"/>
          </a:xfrm>
        </p:spPr>
        <p:txBody>
          <a:bodyPr>
            <a:normAutofit/>
          </a:bodyPr>
          <a:lstStyle/>
          <a:p>
            <a:pPr marL="354013" indent="-354013">
              <a:lnSpc>
                <a:spcPct val="93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GB" sz="2400" dirty="0" smtClean="0"/>
              <a:t>Run a chi-squared test with the three measures of ADL against the treatment </a:t>
            </a:r>
            <a:r>
              <a:rPr lang="en-GB" sz="2400" i="1" dirty="0" smtClean="0"/>
              <a:t>Group </a:t>
            </a:r>
            <a:r>
              <a:rPr lang="en-GB" sz="2400" dirty="0" smtClean="0"/>
              <a:t>with the first data set, recoding each measure into fewer categories if necessary. Are the results more or less significant? Explain.</a:t>
            </a:r>
          </a:p>
          <a:p>
            <a:pPr marL="354013" indent="-354013">
              <a:lnSpc>
                <a:spcPct val="93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GB" sz="2400" dirty="0" smtClean="0"/>
              <a:t>Run a Mann-Whitney U test of </a:t>
            </a:r>
            <a:r>
              <a:rPr lang="en-GB" sz="2400" i="1" dirty="0" smtClean="0"/>
              <a:t>Brand </a:t>
            </a:r>
            <a:r>
              <a:rPr lang="en-GB" sz="2400" dirty="0" smtClean="0"/>
              <a:t>against </a:t>
            </a:r>
            <a:r>
              <a:rPr lang="en-GB" sz="2400" i="1" dirty="0" smtClean="0"/>
              <a:t>Gender </a:t>
            </a:r>
            <a:r>
              <a:rPr lang="en-GB" sz="2400" dirty="0" smtClean="0"/>
              <a:t>with the second data set. </a:t>
            </a:r>
            <a:r>
              <a:rPr lang="en-GB" sz="2400" dirty="0"/>
              <a:t>Are the results more or less significant? Explain.</a:t>
            </a:r>
            <a:endParaRPr lang="en-GB" sz="2400" dirty="0" smtClean="0"/>
          </a:p>
          <a:p>
            <a:pPr marL="354013" indent="-354013">
              <a:lnSpc>
                <a:spcPct val="93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GB" sz="2400" dirty="0" smtClean="0"/>
              <a:t>Describe </a:t>
            </a:r>
            <a:r>
              <a:rPr lang="en-GB" sz="2400" i="1" dirty="0" smtClean="0"/>
              <a:t>Brand </a:t>
            </a:r>
            <a:r>
              <a:rPr lang="en-GB" sz="2400" dirty="0" smtClean="0"/>
              <a:t>against </a:t>
            </a:r>
            <a:r>
              <a:rPr lang="en-GB" sz="2400" i="1" dirty="0" err="1" smtClean="0"/>
              <a:t>AgeCategory</a:t>
            </a:r>
            <a:r>
              <a:rPr lang="en-GB" sz="2400" dirty="0" smtClean="0"/>
              <a:t> (e.g. a boxplot or multiple histograms)</a:t>
            </a:r>
            <a:r>
              <a:rPr lang="en-GB" sz="2400" i="1" dirty="0" smtClean="0"/>
              <a:t>,</a:t>
            </a:r>
            <a:r>
              <a:rPr lang="en-GB" sz="2400" dirty="0" smtClean="0"/>
              <a:t> decide on the best way to test this association, carry out the test, ensuring it is valid, interpret your findings, repeating if necessary.</a:t>
            </a:r>
            <a:endParaRPr lang="en-GB" sz="2400" dirty="0"/>
          </a:p>
        </p:txBody>
      </p:sp>
      <p:pic>
        <p:nvPicPr>
          <p:cNvPr id="4" name="Picture 4" descr="MCPE02604_000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116632"/>
            <a:ext cx="1747837" cy="143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835044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 algn="ctr"/>
            <a:r>
              <a:rPr lang="en-GB" dirty="0" smtClean="0"/>
              <a:t>Recap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642340" y="1124744"/>
            <a:ext cx="7890100" cy="4896544"/>
          </a:xfrm>
        </p:spPr>
        <p:txBody>
          <a:bodyPr>
            <a:normAutofit/>
          </a:bodyPr>
          <a:lstStyle/>
          <a:p>
            <a:pPr marL="0" lvl="1" indent="0">
              <a:lnSpc>
                <a:spcPct val="95000"/>
              </a:lnSpc>
              <a:spcBef>
                <a:spcPts val="600"/>
              </a:spcBef>
              <a:buNone/>
            </a:pPr>
            <a:r>
              <a:rPr lang="en-GB" sz="3200" dirty="0" smtClean="0"/>
              <a:t>We have covered:</a:t>
            </a:r>
          </a:p>
          <a:p>
            <a:pPr marL="446088" lvl="1" indent="-446088">
              <a:lnSpc>
                <a:spcPct val="95000"/>
              </a:lnSpc>
              <a:spcBef>
                <a:spcPts val="600"/>
              </a:spcBef>
              <a:buFont typeface="Wingdings" pitchFamily="2" charset="2"/>
              <a:buChar char="q"/>
            </a:pPr>
            <a:r>
              <a:rPr lang="en-GB" sz="3200" dirty="0" smtClean="0"/>
              <a:t>What are nonparametric methods?</a:t>
            </a:r>
          </a:p>
          <a:p>
            <a:pPr marL="446088" lvl="1" indent="-446088">
              <a:lnSpc>
                <a:spcPct val="95000"/>
              </a:lnSpc>
              <a:spcBef>
                <a:spcPts val="600"/>
              </a:spcBef>
              <a:buFont typeface="Wingdings" pitchFamily="2" charset="2"/>
              <a:buChar char="q"/>
            </a:pPr>
            <a:r>
              <a:rPr lang="en-GB" sz="3200" dirty="0" smtClean="0"/>
              <a:t>When should you use them?</a:t>
            </a:r>
          </a:p>
          <a:p>
            <a:pPr marL="446088" lvl="1" indent="-446088">
              <a:lnSpc>
                <a:spcPct val="95000"/>
              </a:lnSpc>
              <a:spcBef>
                <a:spcPts val="600"/>
              </a:spcBef>
              <a:buFont typeface="Wingdings" pitchFamily="2" charset="2"/>
              <a:buChar char="q"/>
            </a:pPr>
            <a:r>
              <a:rPr lang="en-GB" sz="3200" dirty="0" smtClean="0"/>
              <a:t>Overview of nonparametric methods</a:t>
            </a:r>
          </a:p>
          <a:p>
            <a:pPr marL="446088" lvl="1" indent="-446088">
              <a:lnSpc>
                <a:spcPct val="95000"/>
              </a:lnSpc>
              <a:spcBef>
                <a:spcPts val="600"/>
              </a:spcBef>
              <a:buFont typeface="Wingdings" pitchFamily="2" charset="2"/>
              <a:buChar char="q"/>
            </a:pPr>
            <a:r>
              <a:rPr lang="en-GB" sz="3200" dirty="0" smtClean="0"/>
              <a:t>Comparing two groups:</a:t>
            </a:r>
          </a:p>
          <a:p>
            <a:pPr marL="896938" lvl="2" indent="-357188">
              <a:lnSpc>
                <a:spcPct val="95000"/>
              </a:lnSpc>
              <a:spcBef>
                <a:spcPts val="600"/>
              </a:spcBef>
              <a:buFont typeface="Wingdings" pitchFamily="2" charset="2"/>
              <a:buChar char="Ø"/>
            </a:pPr>
            <a:r>
              <a:rPr lang="en-GB" sz="2800" dirty="0" smtClean="0"/>
              <a:t>Mann-Whitney U test</a:t>
            </a:r>
          </a:p>
          <a:p>
            <a:pPr marL="446088" lvl="1" indent="-446088">
              <a:lnSpc>
                <a:spcPct val="95000"/>
              </a:lnSpc>
              <a:spcBef>
                <a:spcPts val="600"/>
              </a:spcBef>
              <a:buFont typeface="Wingdings" pitchFamily="2" charset="2"/>
              <a:buChar char="q"/>
            </a:pPr>
            <a:r>
              <a:rPr lang="en-GB" sz="3200" dirty="0" smtClean="0"/>
              <a:t>Cross-tabulating two variables:</a:t>
            </a:r>
          </a:p>
          <a:p>
            <a:pPr marL="896938" lvl="2" indent="-357188">
              <a:lnSpc>
                <a:spcPct val="95000"/>
              </a:lnSpc>
              <a:spcBef>
                <a:spcPts val="600"/>
              </a:spcBef>
              <a:buFont typeface="Wingdings" pitchFamily="2" charset="2"/>
              <a:buChar char="Ø"/>
            </a:pPr>
            <a:r>
              <a:rPr lang="en-GB" sz="2800" dirty="0" smtClean="0"/>
              <a:t>Chi-squared test of association</a:t>
            </a:r>
          </a:p>
          <a:p>
            <a:pPr marL="896938" lvl="2" indent="-357188">
              <a:lnSpc>
                <a:spcPct val="95000"/>
              </a:lnSpc>
              <a:spcBef>
                <a:spcPts val="600"/>
              </a:spcBef>
              <a:buFont typeface="Wingdings" pitchFamily="2" charset="2"/>
              <a:buChar char="Ø"/>
            </a:pPr>
            <a:r>
              <a:rPr lang="en-GB" sz="2800" dirty="0" smtClean="0"/>
              <a:t>Fisher’s exact test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320441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34082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Bibliography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908719"/>
            <a:ext cx="8352928" cy="5232825"/>
          </a:xfrm>
        </p:spPr>
        <p:txBody>
          <a:bodyPr>
            <a:noAutofit/>
          </a:bodyPr>
          <a:lstStyle/>
          <a:p>
            <a:pPr marL="719138" indent="-719138">
              <a:spcBef>
                <a:spcPts val="400"/>
              </a:spcBef>
              <a:buNone/>
            </a:pPr>
            <a:r>
              <a:rPr lang="en-GB" sz="1900" dirty="0"/>
              <a:t>Field, A. (</a:t>
            </a:r>
            <a:r>
              <a:rPr lang="en-GB" sz="1900" dirty="0" smtClean="0"/>
              <a:t>2013) </a:t>
            </a:r>
            <a:r>
              <a:rPr lang="en-GB" sz="1900" i="1" dirty="0"/>
              <a:t>Discovering Statistics using SPSS: (And sex and drugs and rock 'n' roll),</a:t>
            </a:r>
            <a:r>
              <a:rPr lang="en-GB" sz="1900" dirty="0"/>
              <a:t> </a:t>
            </a:r>
            <a:r>
              <a:rPr lang="en-GB" sz="1900" dirty="0" smtClean="0"/>
              <a:t>4</a:t>
            </a:r>
            <a:r>
              <a:rPr lang="en-GB" sz="1900" baseline="30000" dirty="0" smtClean="0"/>
              <a:t>th</a:t>
            </a:r>
            <a:r>
              <a:rPr lang="en-GB" sz="1900" dirty="0" smtClean="0"/>
              <a:t> ed., London: SAGE, Chapter 6 (for Mann-Whitney U test) and Chapter 18 (for Chi-squared and Fisher’s exact tests).</a:t>
            </a:r>
          </a:p>
          <a:p>
            <a:pPr marL="719138" indent="-719138">
              <a:spcBef>
                <a:spcPts val="400"/>
              </a:spcBef>
              <a:buNone/>
            </a:pPr>
            <a:r>
              <a:rPr lang="en-GB" sz="1900" dirty="0" err="1"/>
              <a:t>Pallant</a:t>
            </a:r>
            <a:r>
              <a:rPr lang="en-GB" sz="1900" dirty="0"/>
              <a:t>, J. (2010) </a:t>
            </a:r>
            <a:r>
              <a:rPr lang="en-GB" sz="1900" i="1" dirty="0"/>
              <a:t>SPSS Survival Manual: A step by step guide to data analysis using SPSS</a:t>
            </a:r>
            <a:r>
              <a:rPr lang="en-GB" sz="1900" dirty="0"/>
              <a:t>, </a:t>
            </a:r>
            <a:r>
              <a:rPr lang="en-GB" sz="1900" dirty="0" smtClean="0"/>
              <a:t>5</a:t>
            </a:r>
            <a:r>
              <a:rPr lang="en-GB" sz="1900" baseline="30000" dirty="0" smtClean="0"/>
              <a:t>th</a:t>
            </a:r>
            <a:r>
              <a:rPr lang="en-GB" sz="1900" dirty="0" smtClean="0"/>
              <a:t> ed., Maidenhead: Open University Press, Chapter 16.</a:t>
            </a:r>
            <a:endParaRPr lang="en-GB" sz="1900" u="sng" dirty="0"/>
          </a:p>
          <a:p>
            <a:pPr marL="719138" indent="-719138">
              <a:spcBef>
                <a:spcPts val="400"/>
              </a:spcBef>
              <a:buNone/>
            </a:pPr>
            <a:r>
              <a:rPr lang="en-GB" sz="1900" dirty="0" err="1"/>
              <a:t>statstutor</a:t>
            </a:r>
            <a:r>
              <a:rPr lang="en-GB" sz="1900" dirty="0"/>
              <a:t> (</a:t>
            </a:r>
            <a:r>
              <a:rPr lang="en-GB" sz="1900" dirty="0" err="1"/>
              <a:t>n.d.</a:t>
            </a:r>
            <a:r>
              <a:rPr lang="en-GB" sz="1900" dirty="0"/>
              <a:t>) </a:t>
            </a:r>
            <a:r>
              <a:rPr lang="en-GB" sz="1900" i="1" dirty="0" smtClean="0"/>
              <a:t>Calculating </a:t>
            </a:r>
            <a:r>
              <a:rPr lang="en-GB" sz="1900" i="1" dirty="0"/>
              <a:t>Expected Frequencies in Two Way Tables </a:t>
            </a:r>
            <a:r>
              <a:rPr lang="en-GB" sz="1900" i="1" dirty="0" smtClean="0"/>
              <a:t>resources</a:t>
            </a:r>
            <a:r>
              <a:rPr lang="en-GB" sz="1900" dirty="0" smtClean="0"/>
              <a:t>. Available at</a:t>
            </a:r>
            <a:r>
              <a:rPr lang="en-GB" sz="1900" dirty="0"/>
              <a:t>: </a:t>
            </a:r>
            <a:r>
              <a:rPr lang="en-GB" sz="1900" dirty="0">
                <a:hlinkClick r:id="rId3"/>
              </a:rPr>
              <a:t>http://www.statstutor.ac.uk/topics/chi-squared-tests-of-association/calculating-expected-frequencies-in-two-way</a:t>
            </a:r>
            <a:r>
              <a:rPr lang="en-GB" sz="1900" dirty="0" smtClean="0">
                <a:hlinkClick r:id="rId3"/>
              </a:rPr>
              <a:t>/</a:t>
            </a:r>
            <a:r>
              <a:rPr lang="en-GB" sz="1900" dirty="0" smtClean="0"/>
              <a:t> [Accessed 8/01/14].</a:t>
            </a:r>
          </a:p>
          <a:p>
            <a:pPr marL="719138" indent="-719138">
              <a:spcBef>
                <a:spcPts val="400"/>
              </a:spcBef>
              <a:buNone/>
            </a:pPr>
            <a:r>
              <a:rPr lang="en-GB" sz="1900" dirty="0" err="1" smtClean="0"/>
              <a:t>statstutor</a:t>
            </a:r>
            <a:r>
              <a:rPr lang="en-GB" sz="1900" dirty="0" smtClean="0"/>
              <a:t> (</a:t>
            </a:r>
            <a:r>
              <a:rPr lang="en-GB" sz="1900" dirty="0" err="1" smtClean="0"/>
              <a:t>n.d.</a:t>
            </a:r>
            <a:r>
              <a:rPr lang="en-GB" sz="1900" dirty="0" smtClean="0"/>
              <a:t>) </a:t>
            </a:r>
            <a:r>
              <a:rPr lang="en-GB" sz="1900" i="1" dirty="0"/>
              <a:t>Chi-Squared Tests for Two-Way (Contingency) Tables resources</a:t>
            </a:r>
            <a:r>
              <a:rPr lang="en-GB" sz="1900" dirty="0" smtClean="0"/>
              <a:t>. Available at: </a:t>
            </a:r>
            <a:r>
              <a:rPr lang="en-GB" sz="1900" dirty="0">
                <a:hlinkClick r:id="rId4"/>
              </a:rPr>
              <a:t>http://www.statstutor.ac.uk/topics/chi-squared-tests-of-association/chi-squared-tests-for-two-way-tables</a:t>
            </a:r>
            <a:r>
              <a:rPr lang="en-GB" sz="1900" dirty="0" smtClean="0">
                <a:hlinkClick r:id="rId4"/>
              </a:rPr>
              <a:t>/</a:t>
            </a:r>
            <a:r>
              <a:rPr lang="en-GB" sz="1900" dirty="0" smtClean="0"/>
              <a:t> </a:t>
            </a:r>
            <a:r>
              <a:rPr lang="en-GB" sz="1900" dirty="0"/>
              <a:t>[</a:t>
            </a:r>
            <a:r>
              <a:rPr lang="en-GB" sz="1900" dirty="0" smtClean="0"/>
              <a:t>Accessed 8/01/14].</a:t>
            </a:r>
            <a:endParaRPr lang="en-GB" sz="1900" dirty="0"/>
          </a:p>
          <a:p>
            <a:pPr marL="719138" indent="-719138">
              <a:spcBef>
                <a:spcPts val="400"/>
              </a:spcBef>
              <a:buNone/>
            </a:pPr>
            <a:r>
              <a:rPr lang="en-GB" sz="1900" dirty="0" err="1"/>
              <a:t>statstutor</a:t>
            </a:r>
            <a:r>
              <a:rPr lang="en-GB" sz="1900" dirty="0"/>
              <a:t> (</a:t>
            </a:r>
            <a:r>
              <a:rPr lang="en-GB" sz="1900" dirty="0" err="1"/>
              <a:t>n.d</a:t>
            </a:r>
            <a:r>
              <a:rPr lang="en-GB" sz="1900" dirty="0" err="1" smtClean="0"/>
              <a:t>.</a:t>
            </a:r>
            <a:r>
              <a:rPr lang="en-GB" sz="1900" dirty="0"/>
              <a:t>) </a:t>
            </a:r>
            <a:r>
              <a:rPr lang="en-GB" sz="1900" i="1" dirty="0"/>
              <a:t>Wilcoxon Mann-Whitney Test </a:t>
            </a:r>
            <a:r>
              <a:rPr lang="en-GB" sz="1900" i="1" dirty="0" smtClean="0"/>
              <a:t>resources</a:t>
            </a:r>
            <a:r>
              <a:rPr lang="en-GB" sz="1900" dirty="0" smtClean="0"/>
              <a:t>. </a:t>
            </a:r>
            <a:r>
              <a:rPr lang="en-GB" sz="1900" dirty="0"/>
              <a:t>Available at: </a:t>
            </a:r>
            <a:r>
              <a:rPr lang="en-GB" sz="1900" dirty="0">
                <a:hlinkClick r:id="rId5"/>
              </a:rPr>
              <a:t>http://www.statstutor.ac.uk/topics/nonparametric-methods/wilcoxon-mann-whitney-test</a:t>
            </a:r>
            <a:r>
              <a:rPr lang="en-GB" sz="1900" dirty="0" smtClean="0">
                <a:hlinkClick r:id="rId5"/>
              </a:rPr>
              <a:t>/</a:t>
            </a:r>
            <a:r>
              <a:rPr lang="en-GB" sz="1900" dirty="0" smtClean="0"/>
              <a:t> [Accessed 8/01/14].</a:t>
            </a:r>
            <a:endParaRPr lang="en-GB" sz="19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950368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568952" cy="1143000"/>
          </a:xfrm>
        </p:spPr>
        <p:txBody>
          <a:bodyPr>
            <a:noAutofit/>
          </a:bodyPr>
          <a:lstStyle/>
          <a:p>
            <a:pPr lvl="1" algn="ctr">
              <a:lnSpc>
                <a:spcPct val="90000"/>
              </a:lnSpc>
            </a:pPr>
            <a:r>
              <a:rPr lang="en-GB" sz="4400" dirty="0" smtClean="0">
                <a:latin typeface="Arial Black" panose="020B0A04020102020204" pitchFamily="34" charset="0"/>
              </a:rPr>
              <a:t>When should non-parametric tests be used?</a:t>
            </a:r>
            <a:endParaRPr lang="en-GB" sz="4400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14488"/>
            <a:ext cx="7772400" cy="3658728"/>
          </a:xfrm>
        </p:spPr>
        <p:txBody>
          <a:bodyPr/>
          <a:lstStyle/>
          <a:p>
            <a:pPr marL="444500" indent="-444500"/>
            <a:r>
              <a:rPr lang="en-GB" sz="2800" dirty="0" smtClean="0"/>
              <a:t>When scale-based data does not satisfy the assumptions of the appropriate test or the conditions of its robust use</a:t>
            </a:r>
          </a:p>
          <a:p>
            <a:pPr marL="444500" indent="-444500"/>
            <a:r>
              <a:rPr lang="en-GB" sz="2800" dirty="0" smtClean="0"/>
              <a:t>For testing hypotheses with categorical (nominal/ordinal) data</a:t>
            </a:r>
          </a:p>
          <a:p>
            <a:pPr marL="444500" indent="-444500"/>
            <a:r>
              <a:rPr lang="en-GB" sz="2800" dirty="0" smtClean="0"/>
              <a:t>The advantage of nonparametric tests is that we do not have to test any assumptions or robustness conditions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248439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pPr algn="ctr"/>
            <a:r>
              <a:rPr lang="en-GB" dirty="0" smtClean="0"/>
              <a:t>Limitations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980728"/>
            <a:ext cx="7992888" cy="4896544"/>
          </a:xfrm>
        </p:spPr>
        <p:txBody>
          <a:bodyPr/>
          <a:lstStyle/>
          <a:p>
            <a:pPr marL="444500" indent="-444500">
              <a:lnSpc>
                <a:spcPct val="95000"/>
              </a:lnSpc>
              <a:spcBef>
                <a:spcPts val="600"/>
              </a:spcBef>
            </a:pPr>
            <a:r>
              <a:rPr lang="en-GB" sz="2600" dirty="0" smtClean="0"/>
              <a:t>Nonparametric methods are </a:t>
            </a:r>
            <a:r>
              <a:rPr lang="en-GB" sz="2600" b="1" dirty="0" smtClean="0"/>
              <a:t>less powerful </a:t>
            </a:r>
            <a:r>
              <a:rPr lang="en-GB" sz="2600" dirty="0" smtClean="0"/>
              <a:t>than parametric methods</a:t>
            </a:r>
          </a:p>
          <a:p>
            <a:pPr marL="444500" indent="-444500">
              <a:lnSpc>
                <a:spcPct val="95000"/>
              </a:lnSpc>
              <a:spcBef>
                <a:spcPts val="600"/>
              </a:spcBef>
            </a:pPr>
            <a:r>
              <a:rPr lang="en-GB" sz="2600" dirty="0" smtClean="0"/>
              <a:t>For example, for normally distributed data, a two sample t-test will detect a smaller real difference than the corresponding non-parametric test</a:t>
            </a:r>
          </a:p>
          <a:p>
            <a:pPr marL="444500" indent="-444500">
              <a:lnSpc>
                <a:spcPct val="95000"/>
              </a:lnSpc>
              <a:spcBef>
                <a:spcPts val="600"/>
              </a:spcBef>
            </a:pPr>
            <a:r>
              <a:rPr lang="en-GB" sz="2600" dirty="0" smtClean="0"/>
              <a:t>Application of nonparametric methods is difficult or impossible for complex data structures</a:t>
            </a:r>
          </a:p>
          <a:p>
            <a:pPr marL="444500" indent="-444500">
              <a:lnSpc>
                <a:spcPct val="95000"/>
              </a:lnSpc>
              <a:spcBef>
                <a:spcPts val="600"/>
              </a:spcBef>
            </a:pPr>
            <a:r>
              <a:rPr lang="en-GB" sz="2600" dirty="0" smtClean="0"/>
              <a:t>Nonparametric </a:t>
            </a:r>
            <a:r>
              <a:rPr lang="en-GB" sz="2600" dirty="0"/>
              <a:t>methods mainly involve hypothesis </a:t>
            </a:r>
            <a:r>
              <a:rPr lang="en-GB" sz="2600" dirty="0" smtClean="0"/>
              <a:t>testing: less descriptive statistics can </a:t>
            </a:r>
            <a:r>
              <a:rPr lang="en-GB" sz="2600" dirty="0"/>
              <a:t>be </a:t>
            </a:r>
            <a:r>
              <a:rPr lang="en-GB" sz="2600" dirty="0" smtClean="0"/>
              <a:t>calculated, for example, only maximum, minimum, median and quartiles for scale or ordinal data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886122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072494" cy="648072"/>
          </a:xfrm>
        </p:spPr>
        <p:txBody>
          <a:bodyPr>
            <a:noAutofit/>
          </a:bodyPr>
          <a:lstStyle/>
          <a:p>
            <a:r>
              <a:rPr lang="en-US" dirty="0" smtClean="0"/>
              <a:t>Ranks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910" y="1268760"/>
            <a:ext cx="7772400" cy="4392488"/>
          </a:xfrm>
        </p:spPr>
        <p:txBody>
          <a:bodyPr/>
          <a:lstStyle/>
          <a:p>
            <a:pPr marL="444500" indent="-444500"/>
            <a:r>
              <a:rPr lang="en-US" sz="2800" dirty="0" smtClean="0"/>
              <a:t>Many nonparametric methods replace scale/ordinal observations with ranks:</a:t>
            </a:r>
          </a:p>
          <a:p>
            <a:endParaRPr lang="en-US" sz="2800" dirty="0" smtClean="0"/>
          </a:p>
          <a:p>
            <a:pPr marL="538162" lvl="1" indent="0">
              <a:buNone/>
            </a:pPr>
            <a:endParaRPr lang="en-US" dirty="0" smtClean="0"/>
          </a:p>
          <a:p>
            <a:pPr marL="538162" lvl="1" indent="0">
              <a:buNone/>
            </a:pPr>
            <a:endParaRPr lang="en-US" dirty="0" smtClean="0"/>
          </a:p>
          <a:p>
            <a:pPr marL="444500" indent="-444500"/>
            <a:r>
              <a:rPr lang="en-US" sz="2800" dirty="0" smtClean="0"/>
              <a:t>Nonparametric test statistics are </a:t>
            </a:r>
            <a:r>
              <a:rPr lang="en-US" sz="2800" dirty="0"/>
              <a:t>then based </a:t>
            </a:r>
            <a:r>
              <a:rPr lang="en-US" sz="2800" dirty="0" smtClean="0"/>
              <a:t>on ordering the data and working with the ranks</a:t>
            </a:r>
          </a:p>
          <a:p>
            <a:pPr marL="444500" indent="-444500"/>
            <a:r>
              <a:rPr lang="en-US" sz="2800" dirty="0" smtClean="0"/>
              <a:t>SPSS takes care of all the details</a:t>
            </a:r>
            <a:endParaRPr lang="en-GB" sz="28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9797844"/>
              </p:ext>
            </p:extLst>
          </p:nvPr>
        </p:nvGraphicFramePr>
        <p:xfrm>
          <a:off x="1043608" y="2420888"/>
          <a:ext cx="7427322" cy="1036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02180"/>
                <a:gridCol w="870857"/>
                <a:gridCol w="870857"/>
                <a:gridCol w="870857"/>
                <a:gridCol w="870857"/>
                <a:gridCol w="870857"/>
                <a:gridCol w="870857"/>
              </a:tblGrid>
              <a:tr h="374144">
                <a:tc>
                  <a:txBody>
                    <a:bodyPr/>
                    <a:lstStyle/>
                    <a:p>
                      <a:r>
                        <a:rPr lang="en-GB" sz="2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Observation</a:t>
                      </a:r>
                      <a:endParaRPr lang="en-GB" sz="2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170</a:t>
                      </a:r>
                      <a:endParaRPr lang="en-GB" sz="2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112</a:t>
                      </a:r>
                      <a:endParaRPr lang="en-GB" sz="2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</a:t>
                      </a:r>
                      <a:endParaRPr lang="en-GB" sz="2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125</a:t>
                      </a:r>
                      <a:endParaRPr lang="en-GB" sz="2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224</a:t>
                      </a:r>
                      <a:endParaRPr lang="en-GB" sz="2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78</a:t>
                      </a:r>
                      <a:endParaRPr lang="en-GB" sz="2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Rank</a:t>
                      </a:r>
                      <a:endParaRPr lang="en-GB" sz="2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GB" sz="2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GB" sz="2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GB" sz="2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GB" sz="2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GB" sz="2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GB" sz="2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547472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r="53501" b="43888"/>
          <a:stretch/>
        </p:blipFill>
        <p:spPr bwMode="auto">
          <a:xfrm>
            <a:off x="159755" y="764704"/>
            <a:ext cx="4896000" cy="505027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496" y="44624"/>
            <a:ext cx="9000000" cy="648072"/>
          </a:xfrm>
        </p:spPr>
        <p:txBody>
          <a:bodyPr>
            <a:normAutofit/>
          </a:bodyPr>
          <a:lstStyle/>
          <a:p>
            <a:pPr algn="ctr"/>
            <a:r>
              <a:rPr lang="en-GB" sz="3600" dirty="0" smtClean="0"/>
              <a:t>Nonparametric statistics in SPSS</a:t>
            </a:r>
            <a:endParaRPr lang="en-GB" sz="3600" dirty="0"/>
          </a:p>
        </p:txBody>
      </p:sp>
      <p:sp>
        <p:nvSpPr>
          <p:cNvPr id="8" name="Rectangle 7"/>
          <p:cNvSpPr/>
          <p:nvPr/>
        </p:nvSpPr>
        <p:spPr bwMode="auto">
          <a:xfrm>
            <a:off x="5364088" y="980728"/>
            <a:ext cx="3564024" cy="72008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kumimoji="0" lang="en-GB" sz="2000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Chi-squared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and Spearman’s correlation </a:t>
            </a:r>
            <a:r>
              <a:rPr kumimoji="0" lang="en-GB" sz="2000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under Crosstabs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5351411" y="3501008"/>
            <a:ext cx="3589378" cy="237626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Two choices with other</a:t>
            </a:r>
            <a:r>
              <a:rPr kumimoji="0" lang="en-GB" sz="2000" i="0" u="none" strike="noStrike" cap="none" normalizeH="0" dirty="0" smtClean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 nonparametric tests – new or legacy:</a:t>
            </a:r>
          </a:p>
          <a:p>
            <a:pPr marL="342900" marR="0" indent="-342900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lang="en-GB" sz="20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New algorithms are better and output is more ‘helpful’</a:t>
            </a:r>
          </a:p>
          <a:p>
            <a:pPr marL="342900" marR="0" indent="-342900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lang="en-GB" sz="20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Legacy versions are less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strict with data types</a:t>
            </a:r>
            <a:endParaRPr kumimoji="0" lang="en-GB" sz="2000" i="0" u="none" strike="noStrike" cap="none" normalizeH="0" baseline="0" dirty="0" smtClean="0">
              <a:ln>
                <a:noFill/>
              </a:ln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5364088" y="1804768"/>
            <a:ext cx="3564024" cy="396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kumimoji="0" lang="en-GB" sz="2000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Normality tests under Explore</a:t>
            </a:r>
          </a:p>
        </p:txBody>
      </p:sp>
      <p:cxnSp>
        <p:nvCxnSpPr>
          <p:cNvPr id="11" name="Straight Arrow Connector 10"/>
          <p:cNvCxnSpPr>
            <a:stCxn id="8" idx="1"/>
            <a:endCxn id="30" idx="3"/>
          </p:cNvCxnSpPr>
          <p:nvPr/>
        </p:nvCxnSpPr>
        <p:spPr>
          <a:xfrm flipH="1">
            <a:off x="1547536" y="1340768"/>
            <a:ext cx="3816552" cy="5401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10" idx="1"/>
          </p:cNvCxnSpPr>
          <p:nvPr/>
        </p:nvCxnSpPr>
        <p:spPr>
          <a:xfrm flipH="1" flipV="1">
            <a:off x="1547536" y="1502784"/>
            <a:ext cx="3816552" cy="49998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22" idx="1"/>
            <a:endCxn id="34" idx="3"/>
          </p:cNvCxnSpPr>
          <p:nvPr/>
        </p:nvCxnSpPr>
        <p:spPr>
          <a:xfrm flipH="1" flipV="1">
            <a:off x="1547536" y="1764000"/>
            <a:ext cx="3816552" cy="109577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 bwMode="auto">
          <a:xfrm>
            <a:off x="5364088" y="2348880"/>
            <a:ext cx="3564024" cy="102178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kumimoji="0" lang="en-GB" sz="2000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Alternative K Independent samples tests under One-Way ANOVA</a:t>
            </a:r>
          </a:p>
        </p:txBody>
      </p:sp>
      <p:cxnSp>
        <p:nvCxnSpPr>
          <p:cNvPr id="26" name="Straight Arrow Connector 25"/>
          <p:cNvCxnSpPr>
            <a:endCxn id="36" idx="3"/>
          </p:cNvCxnSpPr>
          <p:nvPr/>
        </p:nvCxnSpPr>
        <p:spPr>
          <a:xfrm flipH="1" flipV="1">
            <a:off x="3167696" y="3825044"/>
            <a:ext cx="2259556" cy="82809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endCxn id="38" idx="3"/>
          </p:cNvCxnSpPr>
          <p:nvPr/>
        </p:nvCxnSpPr>
        <p:spPr>
          <a:xfrm flipH="1" flipV="1">
            <a:off x="4787812" y="5256000"/>
            <a:ext cx="639440" cy="9461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395536" y="1286784"/>
            <a:ext cx="1152000" cy="216000"/>
          </a:xfrm>
          <a:prstGeom prst="rect">
            <a:avLst/>
          </a:prstGeom>
          <a:solidFill>
            <a:srgbClr val="FFC7CE">
              <a:alpha val="2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/>
          <p:cNvSpPr/>
          <p:nvPr/>
        </p:nvSpPr>
        <p:spPr>
          <a:xfrm>
            <a:off x="395536" y="1656000"/>
            <a:ext cx="1152000" cy="216000"/>
          </a:xfrm>
          <a:prstGeom prst="rect">
            <a:avLst/>
          </a:prstGeom>
          <a:solidFill>
            <a:srgbClr val="FFC7CE">
              <a:alpha val="2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1835696" y="3501008"/>
            <a:ext cx="1332000" cy="648072"/>
          </a:xfrm>
          <a:prstGeom prst="rect">
            <a:avLst/>
          </a:prstGeom>
          <a:solidFill>
            <a:srgbClr val="FFC7CE">
              <a:alpha val="2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3455812" y="4752000"/>
            <a:ext cx="1332000" cy="1008000"/>
          </a:xfrm>
          <a:prstGeom prst="rect">
            <a:avLst/>
          </a:prstGeom>
          <a:solidFill>
            <a:srgbClr val="FFC7CE">
              <a:alpha val="2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993117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22" grpId="0" animBg="1"/>
      <p:bldP spid="30" grpId="0" animBg="1"/>
      <p:bldP spid="34" grpId="0" animBg="1"/>
      <p:bldP spid="36" grpId="0" animBg="1"/>
      <p:bldP spid="3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496944" cy="576064"/>
          </a:xfrm>
        </p:spPr>
        <p:txBody>
          <a:bodyPr>
            <a:noAutofit/>
          </a:bodyPr>
          <a:lstStyle/>
          <a:p>
            <a:pPr algn="ctr"/>
            <a:r>
              <a:rPr lang="en-GB" sz="4000" dirty="0" smtClean="0"/>
              <a:t>Nonparametric tests in SPSS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908720"/>
            <a:ext cx="8280920" cy="5112568"/>
          </a:xfrm>
        </p:spPr>
        <p:txBody>
          <a:bodyPr>
            <a:normAutofit/>
          </a:bodyPr>
          <a:lstStyle/>
          <a:p>
            <a:pPr marL="357188" indent="-357188">
              <a:lnSpc>
                <a:spcPct val="95000"/>
              </a:lnSpc>
              <a:spcBef>
                <a:spcPts val="600"/>
              </a:spcBef>
            </a:pPr>
            <a:r>
              <a:rPr lang="en-GB" sz="2400" b="1" dirty="0" smtClean="0"/>
              <a:t>One sample:</a:t>
            </a:r>
            <a:r>
              <a:rPr lang="en-GB" sz="2400" dirty="0" smtClean="0"/>
              <a:t> Tests whether a sample of data follows a particular distribution</a:t>
            </a:r>
          </a:p>
          <a:p>
            <a:pPr marL="357188" indent="-357188">
              <a:lnSpc>
                <a:spcPct val="95000"/>
              </a:lnSpc>
              <a:spcBef>
                <a:spcPts val="600"/>
              </a:spcBef>
            </a:pPr>
            <a:r>
              <a:rPr lang="en-GB" sz="2400" b="1" dirty="0" smtClean="0"/>
              <a:t>2 independent samples: </a:t>
            </a:r>
            <a:r>
              <a:rPr lang="en-GB" sz="2400" dirty="0" smtClean="0"/>
              <a:t>Compares two groups of cases (like an independent samples t-test – see Workshop 8)</a:t>
            </a:r>
          </a:p>
          <a:p>
            <a:pPr marL="357188" indent="-357188">
              <a:lnSpc>
                <a:spcPct val="95000"/>
              </a:lnSpc>
              <a:spcBef>
                <a:spcPts val="600"/>
              </a:spcBef>
            </a:pPr>
            <a:r>
              <a:rPr lang="en-GB" sz="2400" b="1" dirty="0" smtClean="0"/>
              <a:t>K independent samples: </a:t>
            </a:r>
            <a:r>
              <a:rPr lang="en-GB" sz="2400" dirty="0" smtClean="0"/>
              <a:t>Compares two or more groups of cases (like a one-way ANOVA – see Workshop 10)</a:t>
            </a:r>
          </a:p>
          <a:p>
            <a:pPr marL="357188" indent="-357188">
              <a:lnSpc>
                <a:spcPct val="95000"/>
              </a:lnSpc>
              <a:spcBef>
                <a:spcPts val="600"/>
              </a:spcBef>
            </a:pPr>
            <a:r>
              <a:rPr lang="en-GB" sz="2400" b="1" dirty="0"/>
              <a:t>2 </a:t>
            </a:r>
            <a:r>
              <a:rPr lang="en-GB" sz="2400" b="1" dirty="0" smtClean="0"/>
              <a:t>related samples: </a:t>
            </a:r>
            <a:r>
              <a:rPr lang="en-GB" sz="2400" dirty="0" smtClean="0"/>
              <a:t>Compares </a:t>
            </a:r>
            <a:r>
              <a:rPr lang="en-GB" sz="2400" dirty="0"/>
              <a:t>two paired groups of cases </a:t>
            </a:r>
            <a:r>
              <a:rPr lang="en-GB" sz="2400" dirty="0" smtClean="0"/>
              <a:t>(like a paired-samples t-test – see Workshop 8)</a:t>
            </a:r>
            <a:endParaRPr lang="en-GB" sz="2400" dirty="0"/>
          </a:p>
          <a:p>
            <a:pPr marL="357188" indent="-357188">
              <a:lnSpc>
                <a:spcPct val="95000"/>
              </a:lnSpc>
              <a:spcBef>
                <a:spcPts val="600"/>
              </a:spcBef>
            </a:pPr>
            <a:r>
              <a:rPr lang="en-GB" sz="2400" b="1" dirty="0"/>
              <a:t>K </a:t>
            </a:r>
            <a:r>
              <a:rPr lang="en-GB" sz="2400" b="1" dirty="0" smtClean="0"/>
              <a:t>related samples: </a:t>
            </a:r>
            <a:r>
              <a:rPr lang="en-GB" sz="2400" dirty="0" smtClean="0"/>
              <a:t>Compares </a:t>
            </a:r>
            <a:r>
              <a:rPr lang="en-GB" sz="2400" dirty="0"/>
              <a:t>two or more related groups of cases </a:t>
            </a:r>
            <a:r>
              <a:rPr lang="en-GB" sz="2400" dirty="0" smtClean="0"/>
              <a:t>(like repeated </a:t>
            </a:r>
            <a:r>
              <a:rPr lang="en-GB" sz="2400" dirty="0"/>
              <a:t>measures ANOVA</a:t>
            </a:r>
            <a:r>
              <a:rPr lang="en-GB" sz="2400" dirty="0" smtClean="0"/>
              <a:t>)</a:t>
            </a:r>
          </a:p>
          <a:p>
            <a:pPr marL="357188" indent="-357188">
              <a:lnSpc>
                <a:spcPct val="95000"/>
              </a:lnSpc>
              <a:spcBef>
                <a:spcPts val="600"/>
              </a:spcBef>
            </a:pPr>
            <a:r>
              <a:rPr lang="en-GB" sz="2400" b="1" dirty="0" smtClean="0"/>
              <a:t>2 ordinal/scale variables</a:t>
            </a:r>
            <a:r>
              <a:rPr lang="en-GB" sz="2400" dirty="0" smtClean="0"/>
              <a:t>: Spearman correlation and chi-squared test for association, and Fisher’s exact test</a:t>
            </a:r>
          </a:p>
          <a:p>
            <a:pPr>
              <a:lnSpc>
                <a:spcPct val="95000"/>
              </a:lnSpc>
              <a:spcBef>
                <a:spcPts val="600"/>
              </a:spcBef>
            </a:pPr>
            <a:endParaRPr lang="en-GB" sz="28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098244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44624"/>
            <a:ext cx="8928000" cy="504056"/>
          </a:xfrm>
        </p:spPr>
        <p:txBody>
          <a:bodyPr>
            <a:noAutofit/>
          </a:bodyPr>
          <a:lstStyle/>
          <a:p>
            <a:pPr lvl="1" algn="ctr"/>
            <a:r>
              <a:rPr lang="en-GB" sz="3600" dirty="0" smtClean="0">
                <a:latin typeface="Arial Black" panose="020B0A04020102020204" pitchFamily="34" charset="0"/>
              </a:rPr>
              <a:t>Example 1: Female stroke patients</a:t>
            </a:r>
            <a:endParaRPr lang="en-GB" sz="3600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620688"/>
            <a:ext cx="8286808" cy="2448272"/>
          </a:xfrm>
        </p:spPr>
        <p:txBody>
          <a:bodyPr>
            <a:normAutofit/>
          </a:bodyPr>
          <a:lstStyle/>
          <a:p>
            <a:pPr marL="354013" indent="-354013">
              <a:lnSpc>
                <a:spcPct val="90000"/>
              </a:lnSpc>
              <a:spcBef>
                <a:spcPts val="400"/>
              </a:spcBef>
            </a:pPr>
            <a:r>
              <a:rPr lang="en-GB" sz="2400" dirty="0" smtClean="0"/>
              <a:t>100 female stroke patients were randomly assigned to one of two groups:</a:t>
            </a:r>
          </a:p>
          <a:p>
            <a:pPr lvl="1">
              <a:lnSpc>
                <a:spcPct val="90000"/>
              </a:lnSpc>
              <a:spcBef>
                <a:spcPts val="400"/>
              </a:spcBef>
            </a:pPr>
            <a:r>
              <a:rPr lang="en-GB" sz="2000" dirty="0" smtClean="0"/>
              <a:t>A standard physical therapy group (</a:t>
            </a:r>
            <a:r>
              <a:rPr lang="en-GB" sz="2000" i="1" dirty="0" smtClean="0"/>
              <a:t>Control</a:t>
            </a:r>
            <a:r>
              <a:rPr lang="en-GB" sz="2000" dirty="0" smtClean="0"/>
              <a:t>)</a:t>
            </a:r>
          </a:p>
          <a:p>
            <a:pPr lvl="1">
              <a:lnSpc>
                <a:spcPct val="90000"/>
              </a:lnSpc>
              <a:spcBef>
                <a:spcPts val="400"/>
              </a:spcBef>
            </a:pPr>
            <a:r>
              <a:rPr lang="en-GB" sz="2000" dirty="0" smtClean="0"/>
              <a:t>A group with the standard therapy plus emotional therapy (</a:t>
            </a:r>
            <a:r>
              <a:rPr lang="en-GB" sz="2000" i="1" dirty="0" smtClean="0"/>
              <a:t>Treatment</a:t>
            </a:r>
            <a:r>
              <a:rPr lang="en-GB" sz="2000" dirty="0" smtClean="0"/>
              <a:t>)</a:t>
            </a:r>
          </a:p>
          <a:p>
            <a:pPr marL="354013" indent="-354013">
              <a:lnSpc>
                <a:spcPct val="90000"/>
              </a:lnSpc>
              <a:spcBef>
                <a:spcPts val="400"/>
              </a:spcBef>
            </a:pPr>
            <a:r>
              <a:rPr lang="en-GB" sz="2400" dirty="0" smtClean="0"/>
              <a:t>Three months later the patients were evaluated on their ability to perform common Activities of Daily Life (ADL):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1092612"/>
              </p:ext>
            </p:extLst>
          </p:nvPr>
        </p:nvGraphicFramePr>
        <p:xfrm>
          <a:off x="144496" y="3068960"/>
          <a:ext cx="8892000" cy="284400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774000"/>
                <a:gridCol w="2718000"/>
                <a:gridCol w="3096000"/>
                <a:gridCol w="2304000"/>
              </a:tblGrid>
              <a:tr h="316000"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en-GB" sz="20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Code</a:t>
                      </a:r>
                      <a:endParaRPr lang="en-GB" sz="1200" b="1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en-GB" sz="200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Travel</a:t>
                      </a:r>
                      <a:endParaRPr lang="en-GB" sz="1200" b="1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en-GB" sz="200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Cooking</a:t>
                      </a:r>
                      <a:endParaRPr lang="en-GB" sz="1200" b="1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en-GB" sz="200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Housekeeping</a:t>
                      </a:r>
                      <a:endParaRPr lang="en-GB" sz="1200" b="1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  <a:tr h="316000"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GB" sz="12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Same as before illness</a:t>
                      </a:r>
                      <a:endParaRPr lang="en-GB" sz="12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Plans and prepares meals</a:t>
                      </a:r>
                      <a:endParaRPr lang="en-GB" sz="12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 before</a:t>
                      </a:r>
                      <a:endParaRPr lang="en-GB" sz="12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  <a:tr h="632000"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GB" sz="12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Gets out if someone else drives</a:t>
                      </a:r>
                      <a:endParaRPr lang="en-GB" sz="12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Some cooking but less than before </a:t>
                      </a:r>
                      <a:endParaRPr lang="en-GB" sz="12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Does at least half usual</a:t>
                      </a:r>
                      <a:endParaRPr lang="en-GB" sz="12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  <a:tr h="632000"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GB" sz="12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Gets out in wheelchair</a:t>
                      </a:r>
                      <a:endParaRPr lang="en-GB" sz="12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Gets food out if prepared by others</a:t>
                      </a:r>
                      <a:endParaRPr lang="en-GB" sz="12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Occasional dusting of small jobs</a:t>
                      </a:r>
                      <a:endParaRPr lang="en-GB" sz="12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  <a:tr h="632000"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GB" sz="12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Home or hospital bound</a:t>
                      </a:r>
                      <a:endParaRPr lang="en-GB" sz="12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Does nothing for meals</a:t>
                      </a:r>
                      <a:endParaRPr lang="en-GB" sz="12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 longer keeps house</a:t>
                      </a:r>
                      <a:endParaRPr lang="en-GB" sz="12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  <a:tr h="316000"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GB" sz="12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Bed-ridden</a:t>
                      </a:r>
                      <a:endParaRPr lang="en-GB" sz="12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Never did any</a:t>
                      </a:r>
                      <a:endParaRPr lang="en-GB" sz="12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Never did any</a:t>
                      </a:r>
                      <a:endParaRPr lang="en-GB" sz="12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459777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206</TotalTime>
  <Words>2697</Words>
  <Application>Microsoft Office PowerPoint</Application>
  <PresentationFormat>On-screen Show (4:3)</PresentationFormat>
  <Paragraphs>401</Paragraphs>
  <Slides>35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3" baseType="lpstr">
      <vt:lpstr>Arial</vt:lpstr>
      <vt:lpstr>Arial Black</vt:lpstr>
      <vt:lpstr>Calibri</vt:lpstr>
      <vt:lpstr>Gill Sans MT</vt:lpstr>
      <vt:lpstr>Symbol</vt:lpstr>
      <vt:lpstr>Times New Roman</vt:lpstr>
      <vt:lpstr>Wingdings</vt:lpstr>
      <vt:lpstr>Office Theme</vt:lpstr>
      <vt:lpstr>Statistical Methods 9. Nonparametric Testing</vt:lpstr>
      <vt:lpstr>Overview of workshop</vt:lpstr>
      <vt:lpstr>Parametric v. nonparametric methods</vt:lpstr>
      <vt:lpstr>When should non-parametric tests be used?</vt:lpstr>
      <vt:lpstr>Limitations</vt:lpstr>
      <vt:lpstr>Ranks</vt:lpstr>
      <vt:lpstr>Nonparametric statistics in SPSS</vt:lpstr>
      <vt:lpstr>Nonparametric tests in SPSS</vt:lpstr>
      <vt:lpstr>Example 1: Female stroke patients</vt:lpstr>
      <vt:lpstr>Research question</vt:lpstr>
      <vt:lpstr>Step 1: descriptive statistics</vt:lpstr>
      <vt:lpstr>Distribution of Travel by Group</vt:lpstr>
      <vt:lpstr>Distribution of Cooking by Group</vt:lpstr>
      <vt:lpstr>Distribution of Housekeeping by Group</vt:lpstr>
      <vt:lpstr>Step 2: which test?</vt:lpstr>
      <vt:lpstr>Mann-Whitney U test</vt:lpstr>
      <vt:lpstr>Step 3: remove the cases with Travel = 4</vt:lpstr>
      <vt:lpstr>Step 4: run the test</vt:lpstr>
      <vt:lpstr>Step 5: interpret the output</vt:lpstr>
      <vt:lpstr>Example 2 : Smartphone purchasing survey</vt:lpstr>
      <vt:lpstr>Research questions</vt:lpstr>
      <vt:lpstr>Step 1: descriptive statistics</vt:lpstr>
      <vt:lpstr>Distribution of Brand by Gender</vt:lpstr>
      <vt:lpstr>A nonparametric test of association</vt:lpstr>
      <vt:lpstr>Chi-squared (2) test</vt:lpstr>
      <vt:lpstr>Chi-squared test in SPSS</vt:lpstr>
      <vt:lpstr>Recode Brand into a new variable</vt:lpstr>
      <vt:lpstr>PowerPoint Presentation</vt:lpstr>
      <vt:lpstr>PowerPoint Presentation</vt:lpstr>
      <vt:lpstr>Fisher’s exact test</vt:lpstr>
      <vt:lpstr>PowerPoint Presentation</vt:lpstr>
      <vt:lpstr>PowerPoint Presentation</vt:lpstr>
      <vt:lpstr>Activities</vt:lpstr>
      <vt:lpstr>Recap</vt:lpstr>
      <vt:lpstr>Bibliography</vt:lpstr>
    </vt:vector>
  </TitlesOfParts>
  <Company>Loughborough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Janette Matthews;Peter Samuels</dc:creator>
  <cp:lastModifiedBy>Peter Samuels</cp:lastModifiedBy>
  <cp:revision>26</cp:revision>
  <dcterms:created xsi:type="dcterms:W3CDTF">2013-10-23T13:04:34Z</dcterms:created>
  <dcterms:modified xsi:type="dcterms:W3CDTF">2016-04-13T10:00:44Z</dcterms:modified>
</cp:coreProperties>
</file>